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8229600" cx="14630400"/>
  <p:notesSz cx="8229600" cy="14630400"/>
  <p:embeddedFontLst>
    <p:embeddedFont>
      <p:font typeface="Inter"/>
      <p:regular r:id="rId32"/>
      <p:bold r:id="rId33"/>
      <p:italic r:id="rId34"/>
      <p:boldItalic r:id="rId35"/>
    </p:embeddedFont>
    <p:embeddedFont>
      <p:font typeface="Petron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Inter-bold.fntdata"/><Relationship Id="rId10" Type="http://schemas.openxmlformats.org/officeDocument/2006/relationships/slide" Target="slides/slide5.xml"/><Relationship Id="rId32" Type="http://schemas.openxmlformats.org/officeDocument/2006/relationships/font" Target="fonts/Inter-regular.fntdata"/><Relationship Id="rId13" Type="http://schemas.openxmlformats.org/officeDocument/2006/relationships/slide" Target="slides/slide8.xml"/><Relationship Id="rId35" Type="http://schemas.openxmlformats.org/officeDocument/2006/relationships/font" Target="fonts/Inter-boldItalic.fntdata"/><Relationship Id="rId12" Type="http://schemas.openxmlformats.org/officeDocument/2006/relationships/slide" Target="slides/slide7.xml"/><Relationship Id="rId34" Type="http://schemas.openxmlformats.org/officeDocument/2006/relationships/font" Target="fonts/Inter-italic.fntdata"/><Relationship Id="rId15" Type="http://schemas.openxmlformats.org/officeDocument/2006/relationships/slide" Target="slides/slide10.xml"/><Relationship Id="rId37" Type="http://schemas.openxmlformats.org/officeDocument/2006/relationships/font" Target="fonts/Petrona-bold.fntdata"/><Relationship Id="rId14" Type="http://schemas.openxmlformats.org/officeDocument/2006/relationships/slide" Target="slides/slide9.xml"/><Relationship Id="rId36" Type="http://schemas.openxmlformats.org/officeDocument/2006/relationships/font" Target="fonts/Petrona-regular.fntdata"/><Relationship Id="rId17" Type="http://schemas.openxmlformats.org/officeDocument/2006/relationships/slide" Target="slides/slide12.xml"/><Relationship Id="rId39" Type="http://schemas.openxmlformats.org/officeDocument/2006/relationships/font" Target="fonts/Petrona-boldItalic.fntdata"/><Relationship Id="rId16" Type="http://schemas.openxmlformats.org/officeDocument/2006/relationships/slide" Target="slides/slide11.xml"/><Relationship Id="rId38" Type="http://schemas.openxmlformats.org/officeDocument/2006/relationships/font" Target="fonts/Petron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511809f0f3_2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3511809f0f3_2_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3511809f0f3_2_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511809f0f3_2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3511809f0f3_2_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3511809f0f3_2_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511809f0f3_5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3511809f0f3_5_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3511809f0f3_5_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511809f0f3_2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g3511809f0f3_2_2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g3511809f0f3_2_2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511809f0f3_5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3511809f0f3_5_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3511809f0f3_5_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511809f0f3_5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3511809f0f3_5_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3511809f0f3_5_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511809f0f3_5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3511809f0f3_5_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3511809f0f3_5_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511809f0f3_2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3511809f0f3_2_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3511809f0f3_2_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511809f0f3_2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g3511809f0f3_2_2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3511809f0f3_2_2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511809f0f3_5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3511809f0f3_5_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g3511809f0f3_5_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511809f0f3_5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3511809f0f3_5_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3511809f0f3_5_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11809f0f3_2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3511809f0f3_2_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3511809f0f3_2_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11809f0f3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3511809f0f3_2_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3511809f0f3_2_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511809f0f3_2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3511809f0f3_2_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3511809f0f3_2_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511809f0f3_2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3511809f0f3_2_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3511809f0f3_2_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11809f0f3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3511809f0f3_2_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3511809f0f3_2_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s://gamma.app/?utm_source=made-with-gamma" TargetMode="Externa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52" name="Shape 52"/>
        <p:cNvGrpSpPr/>
        <p:nvPr/>
      </p:nvGrpSpPr>
      <p:grpSpPr>
        <a:xfrm>
          <a:off x="0" y="0"/>
          <a:ext cx="0" cy="0"/>
          <a:chOff x="0" y="0"/>
          <a:chExt cx="0" cy="0"/>
        </a:xfrm>
      </p:grpSpPr>
      <p:pic>
        <p:nvPicPr>
          <p:cNvPr descr="preencoded.png" id="53" name="Google Shape;53;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4" name="Google Shape;54;p14"/>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5" name="Google Shape;55;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56" name="Shape 56"/>
        <p:cNvGrpSpPr/>
        <p:nvPr/>
      </p:nvGrpSpPr>
      <p:grpSpPr>
        <a:xfrm>
          <a:off x="0" y="0"/>
          <a:ext cx="0" cy="0"/>
          <a:chOff x="0" y="0"/>
          <a:chExt cx="0" cy="0"/>
        </a:xfrm>
      </p:grpSpPr>
      <p:pic>
        <p:nvPicPr>
          <p:cNvPr descr="preencoded.png" id="57" name="Google Shape;57;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8" name="Google Shape;58;p15"/>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9" name="Google Shape;59;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60" name="Shape 60"/>
        <p:cNvGrpSpPr/>
        <p:nvPr/>
      </p:nvGrpSpPr>
      <p:grpSpPr>
        <a:xfrm>
          <a:off x="0" y="0"/>
          <a:ext cx="0" cy="0"/>
          <a:chOff x="0" y="0"/>
          <a:chExt cx="0" cy="0"/>
        </a:xfrm>
      </p:grpSpPr>
      <p:pic>
        <p:nvPicPr>
          <p:cNvPr descr="preencoded.png" id="61" name="Google Shape;61;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2" name="Google Shape;62;p16"/>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3" name="Google Shape;63;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64" name="Shape 64"/>
        <p:cNvGrpSpPr/>
        <p:nvPr/>
      </p:nvGrpSpPr>
      <p:grpSpPr>
        <a:xfrm>
          <a:off x="0" y="0"/>
          <a:ext cx="0" cy="0"/>
          <a:chOff x="0" y="0"/>
          <a:chExt cx="0" cy="0"/>
        </a:xfrm>
      </p:grpSpPr>
      <p:pic>
        <p:nvPicPr>
          <p:cNvPr descr="preencoded.png" id="65" name="Google Shape;65;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6" name="Google Shape;66;p17"/>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7" name="Google Shape;67;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68" name="Shape 68"/>
        <p:cNvGrpSpPr/>
        <p:nvPr/>
      </p:nvGrpSpPr>
      <p:grpSpPr>
        <a:xfrm>
          <a:off x="0" y="0"/>
          <a:ext cx="0" cy="0"/>
          <a:chOff x="0" y="0"/>
          <a:chExt cx="0" cy="0"/>
        </a:xfrm>
      </p:grpSpPr>
      <p:pic>
        <p:nvPicPr>
          <p:cNvPr descr="preencoded.png" id="69" name="Google Shape;69;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0" name="Google Shape;70;p18"/>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1" name="Google Shape;71;p1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72" name="Shape 72"/>
        <p:cNvGrpSpPr/>
        <p:nvPr/>
      </p:nvGrpSpPr>
      <p:grpSpPr>
        <a:xfrm>
          <a:off x="0" y="0"/>
          <a:ext cx="0" cy="0"/>
          <a:chOff x="0" y="0"/>
          <a:chExt cx="0" cy="0"/>
        </a:xfrm>
      </p:grpSpPr>
      <p:pic>
        <p:nvPicPr>
          <p:cNvPr descr="preencoded.png" id="73" name="Google Shape;73;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4" name="Google Shape;74;p19"/>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5" name="Google Shape;75;p1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76" name="Shape 76"/>
        <p:cNvGrpSpPr/>
        <p:nvPr/>
      </p:nvGrpSpPr>
      <p:grpSpPr>
        <a:xfrm>
          <a:off x="0" y="0"/>
          <a:ext cx="0" cy="0"/>
          <a:chOff x="0" y="0"/>
          <a:chExt cx="0" cy="0"/>
        </a:xfrm>
      </p:grpSpPr>
      <p:pic>
        <p:nvPicPr>
          <p:cNvPr descr="preencoded.png" id="77" name="Google Shape;77;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8" name="Google Shape;78;p20"/>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9" name="Google Shape;79;p2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80" name="Shape 80"/>
        <p:cNvGrpSpPr/>
        <p:nvPr/>
      </p:nvGrpSpPr>
      <p:grpSpPr>
        <a:xfrm>
          <a:off x="0" y="0"/>
          <a:ext cx="0" cy="0"/>
          <a:chOff x="0" y="0"/>
          <a:chExt cx="0" cy="0"/>
        </a:xfrm>
      </p:grpSpPr>
      <p:pic>
        <p:nvPicPr>
          <p:cNvPr descr="preencoded.png" id="81" name="Google Shape;81;p2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2" name="Google Shape;82;p21"/>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3" name="Google Shape;83;p2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84" name="Shape 84"/>
        <p:cNvGrpSpPr/>
        <p:nvPr/>
      </p:nvGrpSpPr>
      <p:grpSpPr>
        <a:xfrm>
          <a:off x="0" y="0"/>
          <a:ext cx="0" cy="0"/>
          <a:chOff x="0" y="0"/>
          <a:chExt cx="0" cy="0"/>
        </a:xfrm>
      </p:grpSpPr>
      <p:pic>
        <p:nvPicPr>
          <p:cNvPr descr="preencoded.png" id="85" name="Google Shape;85;p2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6" name="Google Shape;86;p22"/>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7" name="Google Shape;87;p2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88" name="Shape 88"/>
        <p:cNvGrpSpPr/>
        <p:nvPr/>
      </p:nvGrpSpPr>
      <p:grpSpPr>
        <a:xfrm>
          <a:off x="0" y="0"/>
          <a:ext cx="0" cy="0"/>
          <a:chOff x="0" y="0"/>
          <a:chExt cx="0" cy="0"/>
        </a:xfrm>
      </p:grpSpPr>
      <p:pic>
        <p:nvPicPr>
          <p:cNvPr descr="preencoded.png" id="89" name="Google Shape;89;p2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90" name="Google Shape;90;p23"/>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1" name="Google Shape;91;p2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92" name="Shape 9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64.png"/><Relationship Id="rId4" Type="http://schemas.openxmlformats.org/officeDocument/2006/relationships/image" Target="../media/image75.png"/><Relationship Id="rId11" Type="http://schemas.openxmlformats.org/officeDocument/2006/relationships/image" Target="../media/image58.png"/><Relationship Id="rId10" Type="http://schemas.openxmlformats.org/officeDocument/2006/relationships/image" Target="../media/image98.png"/><Relationship Id="rId9" Type="http://schemas.openxmlformats.org/officeDocument/2006/relationships/image" Target="../media/image69.png"/><Relationship Id="rId5" Type="http://schemas.openxmlformats.org/officeDocument/2006/relationships/image" Target="../media/image97.png"/><Relationship Id="rId6" Type="http://schemas.openxmlformats.org/officeDocument/2006/relationships/image" Target="../media/image72.png"/><Relationship Id="rId7" Type="http://schemas.openxmlformats.org/officeDocument/2006/relationships/image" Target="../media/image87.png"/><Relationship Id="rId8" Type="http://schemas.openxmlformats.org/officeDocument/2006/relationships/image" Target="../media/image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8.png"/><Relationship Id="rId4" Type="http://schemas.openxmlformats.org/officeDocument/2006/relationships/image" Target="../media/image70.png"/><Relationship Id="rId9" Type="http://schemas.openxmlformats.org/officeDocument/2006/relationships/image" Target="../media/image58.png"/><Relationship Id="rId5" Type="http://schemas.openxmlformats.org/officeDocument/2006/relationships/image" Target="../media/image67.png"/><Relationship Id="rId6" Type="http://schemas.openxmlformats.org/officeDocument/2006/relationships/image" Target="../media/image89.png"/><Relationship Id="rId7" Type="http://schemas.openxmlformats.org/officeDocument/2006/relationships/image" Target="../media/image73.png"/><Relationship Id="rId8"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8.png"/></Relationships>
</file>

<file path=ppt/slides/_rels/slide14.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88.png"/><Relationship Id="rId13" Type="http://schemas.openxmlformats.org/officeDocument/2006/relationships/image" Target="../media/image58.png"/><Relationship Id="rId12" Type="http://schemas.openxmlformats.org/officeDocument/2006/relationships/image" Target="../media/image79.png"/><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3.png"/><Relationship Id="rId4" Type="http://schemas.openxmlformats.org/officeDocument/2006/relationships/image" Target="../media/image76.png"/><Relationship Id="rId9" Type="http://schemas.openxmlformats.org/officeDocument/2006/relationships/image" Target="../media/image91.png"/><Relationship Id="rId5" Type="http://schemas.openxmlformats.org/officeDocument/2006/relationships/image" Target="../media/image99.png"/><Relationship Id="rId6" Type="http://schemas.openxmlformats.org/officeDocument/2006/relationships/image" Target="../media/image74.png"/><Relationship Id="rId7" Type="http://schemas.openxmlformats.org/officeDocument/2006/relationships/image" Target="../media/image94.png"/><Relationship Id="rId8" Type="http://schemas.openxmlformats.org/officeDocument/2006/relationships/image" Target="../media/image82.png"/></Relationships>
</file>

<file path=ppt/slides/_rels/slide15.xml.rels><?xml version="1.0" encoding="UTF-8" standalone="yes"?><Relationships xmlns="http://schemas.openxmlformats.org/package/2006/relationships"><Relationship Id="rId11" Type="http://schemas.openxmlformats.org/officeDocument/2006/relationships/image" Target="../media/image100.png"/><Relationship Id="rId10" Type="http://schemas.openxmlformats.org/officeDocument/2006/relationships/image" Target="../media/image101.png"/><Relationship Id="rId12" Type="http://schemas.openxmlformats.org/officeDocument/2006/relationships/image" Target="../media/image58.png"/><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5.png"/><Relationship Id="rId4" Type="http://schemas.openxmlformats.org/officeDocument/2006/relationships/image" Target="../media/image86.png"/><Relationship Id="rId9" Type="http://schemas.openxmlformats.org/officeDocument/2006/relationships/image" Target="../media/image105.png"/><Relationship Id="rId5" Type="http://schemas.openxmlformats.org/officeDocument/2006/relationships/image" Target="../media/image127.png"/><Relationship Id="rId6" Type="http://schemas.openxmlformats.org/officeDocument/2006/relationships/image" Target="../media/image90.png"/><Relationship Id="rId7" Type="http://schemas.openxmlformats.org/officeDocument/2006/relationships/image" Target="../media/image84.png"/><Relationship Id="rId8" Type="http://schemas.openxmlformats.org/officeDocument/2006/relationships/image" Target="../media/image9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93.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04.png"/><Relationship Id="rId4" Type="http://schemas.openxmlformats.org/officeDocument/2006/relationships/image" Target="../media/image108.png"/><Relationship Id="rId9" Type="http://schemas.openxmlformats.org/officeDocument/2006/relationships/image" Target="../media/image58.png"/><Relationship Id="rId5" Type="http://schemas.openxmlformats.org/officeDocument/2006/relationships/image" Target="../media/image118.png"/><Relationship Id="rId6" Type="http://schemas.openxmlformats.org/officeDocument/2006/relationships/image" Target="../media/image96.png"/><Relationship Id="rId7" Type="http://schemas.openxmlformats.org/officeDocument/2006/relationships/image" Target="../media/image102.png"/><Relationship Id="rId8" Type="http://schemas.openxmlformats.org/officeDocument/2006/relationships/image" Target="../media/image1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7.png"/><Relationship Id="rId4" Type="http://schemas.openxmlformats.org/officeDocument/2006/relationships/image" Target="../media/image5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14.png"/><Relationship Id="rId4" Type="http://schemas.openxmlformats.org/officeDocument/2006/relationships/image" Target="../media/image103.png"/><Relationship Id="rId9" Type="http://schemas.openxmlformats.org/officeDocument/2006/relationships/image" Target="../media/image58.png"/><Relationship Id="rId5" Type="http://schemas.openxmlformats.org/officeDocument/2006/relationships/image" Target="../media/image115.png"/><Relationship Id="rId6" Type="http://schemas.openxmlformats.org/officeDocument/2006/relationships/image" Target="../media/image117.png"/><Relationship Id="rId7" Type="http://schemas.openxmlformats.org/officeDocument/2006/relationships/image" Target="../media/image107.png"/><Relationship Id="rId8" Type="http://schemas.openxmlformats.org/officeDocument/2006/relationships/image" Target="../media/image110.png"/></Relationships>
</file>

<file path=ppt/slides/_rels/slide21.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119.png"/><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09.png"/><Relationship Id="rId4" Type="http://schemas.openxmlformats.org/officeDocument/2006/relationships/image" Target="../media/image122.png"/><Relationship Id="rId9" Type="http://schemas.openxmlformats.org/officeDocument/2006/relationships/image" Target="../media/image112.png"/><Relationship Id="rId5" Type="http://schemas.openxmlformats.org/officeDocument/2006/relationships/image" Target="../media/image121.png"/><Relationship Id="rId6" Type="http://schemas.openxmlformats.org/officeDocument/2006/relationships/image" Target="../media/image111.png"/><Relationship Id="rId7" Type="http://schemas.openxmlformats.org/officeDocument/2006/relationships/image" Target="../media/image116.png"/><Relationship Id="rId8" Type="http://schemas.openxmlformats.org/officeDocument/2006/relationships/image" Target="../media/image1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126.png"/><Relationship Id="rId4" Type="http://schemas.openxmlformats.org/officeDocument/2006/relationships/image" Target="../media/image120.png"/><Relationship Id="rId5"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6.png"/><Relationship Id="rId4" Type="http://schemas.openxmlformats.org/officeDocument/2006/relationships/image" Target="../media/image55.png"/><Relationship Id="rId5" Type="http://schemas.openxmlformats.org/officeDocument/2006/relationships/image" Target="../media/image43.png"/><Relationship Id="rId6" Type="http://schemas.openxmlformats.org/officeDocument/2006/relationships/image" Target="../media/image51.png"/><Relationship Id="rId7" Type="http://schemas.openxmlformats.org/officeDocument/2006/relationships/image" Target="../media/image63.png"/><Relationship Id="rId8"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0.png"/><Relationship Id="rId4" Type="http://schemas.openxmlformats.org/officeDocument/2006/relationships/image" Target="../media/image41.png"/><Relationship Id="rId5" Type="http://schemas.openxmlformats.org/officeDocument/2006/relationships/image" Target="../media/image65.png"/><Relationship Id="rId6" Type="http://schemas.openxmlformats.org/officeDocument/2006/relationships/image" Target="../media/image42.png"/><Relationship Id="rId7"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46.png"/><Relationship Id="rId6"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45.png"/><Relationship Id="rId11" Type="http://schemas.openxmlformats.org/officeDocument/2006/relationships/image" Target="../media/image58.png"/><Relationship Id="rId10" Type="http://schemas.openxmlformats.org/officeDocument/2006/relationships/image" Target="../media/image54.png"/><Relationship Id="rId9"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56.png"/><Relationship Id="rId6" Type="http://schemas.openxmlformats.org/officeDocument/2006/relationships/image" Target="../media/image59.png"/><Relationship Id="rId7"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5"/>
          <p:cNvSpPr/>
          <p:nvPr/>
        </p:nvSpPr>
        <p:spPr>
          <a:xfrm>
            <a:off x="793807" y="2021075"/>
            <a:ext cx="13139100" cy="1488600"/>
          </a:xfrm>
          <a:prstGeom prst="rect">
            <a:avLst/>
          </a:prstGeom>
          <a:noFill/>
          <a:ln>
            <a:noFill/>
          </a:ln>
        </p:spPr>
        <p:txBody>
          <a:bodyPr anchorCtr="0" anchor="t" bIns="0" lIns="0" spcFirstLastPara="1" rIns="0" wrap="square" tIns="0">
            <a:noAutofit/>
          </a:bodyPr>
          <a:lstStyle/>
          <a:p>
            <a:pPr indent="0" lvl="0" marL="0" marR="0" rtl="0" algn="ctr">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Toxicity Prediction: CADD Project</a:t>
            </a:r>
            <a:endParaRPr b="0" i="0" sz="4650" u="none" cap="none" strike="noStrike"/>
          </a:p>
        </p:txBody>
      </p:sp>
      <p:sp>
        <p:nvSpPr>
          <p:cNvPr id="99" name="Google Shape;99;p25"/>
          <p:cNvSpPr/>
          <p:nvPr/>
        </p:nvSpPr>
        <p:spPr>
          <a:xfrm>
            <a:off x="793800" y="3849798"/>
            <a:ext cx="7556400" cy="28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Rahul Goel (2022388),</a:t>
            </a:r>
            <a:endParaRPr sz="1750">
              <a:solidFill>
                <a:srgbClr val="272525"/>
              </a:solidFill>
              <a:latin typeface="Inter"/>
              <a:ea typeface="Inter"/>
              <a:cs typeface="Inter"/>
              <a:sym typeface="Inter"/>
            </a:endParaRPr>
          </a:p>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Swapnil Verma (2022523)</a:t>
            </a:r>
            <a:endParaRPr sz="1750">
              <a:solidFill>
                <a:srgbClr val="272525"/>
              </a:solidFill>
              <a:latin typeface="Inter"/>
              <a:ea typeface="Inter"/>
              <a:cs typeface="Inter"/>
              <a:sym typeface="Inter"/>
            </a:endParaRPr>
          </a:p>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Rishit Gupta (2022406)</a:t>
            </a:r>
            <a:endParaRPr sz="1750">
              <a:solidFill>
                <a:srgbClr val="272525"/>
              </a:solidFill>
              <a:latin typeface="Inter"/>
              <a:ea typeface="Inter"/>
              <a:cs typeface="Inter"/>
              <a:sym typeface="Inter"/>
            </a:endParaRPr>
          </a:p>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Pooja (2022356)</a:t>
            </a:r>
            <a:endParaRPr sz="1750">
              <a:solidFill>
                <a:srgbClr val="272525"/>
              </a:solidFill>
              <a:latin typeface="Inter"/>
              <a:ea typeface="Inter"/>
              <a:cs typeface="Inter"/>
              <a:sym typeface="Inter"/>
            </a:endParaRPr>
          </a:p>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Sanyam Garg (2022448)</a:t>
            </a:r>
            <a:endParaRPr b="0" i="0" sz="1750" u="none" cap="none" strike="noStrike"/>
          </a:p>
        </p:txBody>
      </p:sp>
      <p:sp>
        <p:nvSpPr>
          <p:cNvPr id="100" name="Google Shape;100;p25"/>
          <p:cNvSpPr/>
          <p:nvPr/>
        </p:nvSpPr>
        <p:spPr>
          <a:xfrm>
            <a:off x="793800" y="6402328"/>
            <a:ext cx="7556400" cy="672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Computer Science and Bioscience Department, Indraprastha Institute of Information Technology, Delhi</a:t>
            </a:r>
            <a:endParaRPr b="0" i="0" sz="1750" u="none" cap="none" strike="noStrike"/>
          </a:p>
        </p:txBody>
      </p:sp>
      <p:pic>
        <p:nvPicPr>
          <p:cNvPr id="101" name="Google Shape;101;p25"/>
          <p:cNvPicPr preferRelativeResize="0"/>
          <p:nvPr/>
        </p:nvPicPr>
        <p:blipFill>
          <a:blip r:embed="rId3">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p:nvPr/>
        </p:nvSpPr>
        <p:spPr>
          <a:xfrm>
            <a:off x="549235" y="431483"/>
            <a:ext cx="13531929" cy="1029891"/>
          </a:xfrm>
          <a:prstGeom prst="rect">
            <a:avLst/>
          </a:prstGeom>
          <a:noFill/>
          <a:ln>
            <a:noFill/>
          </a:ln>
        </p:spPr>
        <p:txBody>
          <a:bodyPr anchorCtr="0" anchor="t" bIns="0" lIns="0" spcFirstLastPara="1" rIns="0" wrap="square" tIns="0">
            <a:noAutofit/>
          </a:bodyPr>
          <a:lstStyle/>
          <a:p>
            <a:pPr indent="0" lvl="0" marL="0" marR="0" rtl="0" algn="l">
              <a:lnSpc>
                <a:spcPct val="126562"/>
              </a:lnSpc>
              <a:spcBef>
                <a:spcPts val="0"/>
              </a:spcBef>
              <a:spcAft>
                <a:spcPts val="0"/>
              </a:spcAft>
              <a:buClr>
                <a:srgbClr val="000000"/>
              </a:buClr>
              <a:buSzPts val="3200"/>
              <a:buFont typeface="Petrona"/>
              <a:buNone/>
            </a:pPr>
            <a:r>
              <a:rPr b="1" i="0" lang="en-US" sz="3200" u="none" cap="none" strike="noStrike">
                <a:solidFill>
                  <a:srgbClr val="000000"/>
                </a:solidFill>
                <a:latin typeface="Petrona"/>
                <a:ea typeface="Petrona"/>
                <a:cs typeface="Petrona"/>
                <a:sym typeface="Petrona"/>
              </a:rPr>
              <a:t>Clinical Toxicity Prediction Using Multi-Task Nets and Contrastive Molecular Explanations</a:t>
            </a:r>
            <a:endParaRPr b="0" i="0" sz="3200" u="none" cap="none" strike="noStrike"/>
          </a:p>
        </p:txBody>
      </p:sp>
      <p:sp>
        <p:nvSpPr>
          <p:cNvPr id="279" name="Google Shape;279;p34"/>
          <p:cNvSpPr/>
          <p:nvPr/>
        </p:nvSpPr>
        <p:spPr>
          <a:xfrm>
            <a:off x="2652117" y="2599134"/>
            <a:ext cx="2059662" cy="257413"/>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72525"/>
              </a:buClr>
              <a:buSzPts val="1600"/>
              <a:buFont typeface="Petrona"/>
              <a:buNone/>
            </a:pPr>
            <a:r>
              <a:rPr b="1" i="0" lang="en-US" sz="1600" u="none" cap="none" strike="noStrike">
                <a:solidFill>
                  <a:srgbClr val="272525"/>
                </a:solidFill>
                <a:latin typeface="Petrona"/>
                <a:ea typeface="Petrona"/>
                <a:cs typeface="Petrona"/>
                <a:sym typeface="Petrona"/>
              </a:rPr>
              <a:t>Multi-task DNN</a:t>
            </a:r>
            <a:endParaRPr b="0" i="0" sz="1600" u="none" cap="none" strike="noStrike"/>
          </a:p>
        </p:txBody>
      </p:sp>
      <p:sp>
        <p:nvSpPr>
          <p:cNvPr id="280" name="Google Shape;280;p34"/>
          <p:cNvSpPr/>
          <p:nvPr/>
        </p:nvSpPr>
        <p:spPr>
          <a:xfrm>
            <a:off x="549235" y="2950607"/>
            <a:ext cx="4162544" cy="250984"/>
          </a:xfrm>
          <a:prstGeom prst="rect">
            <a:avLst/>
          </a:prstGeom>
          <a:noFill/>
          <a:ln>
            <a:noFill/>
          </a:ln>
        </p:spPr>
        <p:txBody>
          <a:bodyPr anchorCtr="0" anchor="t" bIns="0" lIns="0" spcFirstLastPara="1" rIns="0" wrap="square" tIns="0">
            <a:noAutofit/>
          </a:bodyPr>
          <a:lstStyle/>
          <a:p>
            <a:pPr indent="0" lvl="0" marL="0" marR="0" rtl="0" algn="r">
              <a:lnSpc>
                <a:spcPct val="162500"/>
              </a:lnSpc>
              <a:spcBef>
                <a:spcPts val="0"/>
              </a:spcBef>
              <a:spcAft>
                <a:spcPts val="0"/>
              </a:spcAft>
              <a:buClr>
                <a:srgbClr val="272525"/>
              </a:buClr>
              <a:buSzPts val="1200"/>
              <a:buFont typeface="Inter"/>
              <a:buNone/>
            </a:pPr>
            <a:r>
              <a:rPr b="0" i="0" lang="en-US" sz="1200" u="none" cap="none" strike="noStrike">
                <a:solidFill>
                  <a:srgbClr val="272525"/>
                </a:solidFill>
                <a:latin typeface="Inter"/>
                <a:ea typeface="Inter"/>
                <a:cs typeface="Inter"/>
                <a:sym typeface="Inter"/>
              </a:rPr>
              <a:t>Combined with contrastive explanation module</a:t>
            </a:r>
            <a:endParaRPr b="0" i="0" sz="1200" u="none" cap="none" strike="noStrike"/>
          </a:p>
        </p:txBody>
      </p:sp>
      <p:pic>
        <p:nvPicPr>
          <p:cNvPr descr="preencoded.png" id="281" name="Google Shape;281;p34"/>
          <p:cNvPicPr preferRelativeResize="0"/>
          <p:nvPr/>
        </p:nvPicPr>
        <p:blipFill rotWithShape="1">
          <a:blip r:embed="rId3">
            <a:alphaModFix/>
          </a:blip>
          <a:srcRect b="0" l="0" r="0" t="0"/>
          <a:stretch/>
        </p:blipFill>
        <p:spPr>
          <a:xfrm>
            <a:off x="4947166" y="1775222"/>
            <a:ext cx="4736068" cy="4736068"/>
          </a:xfrm>
          <a:prstGeom prst="rect">
            <a:avLst/>
          </a:prstGeom>
          <a:noFill/>
          <a:ln>
            <a:noFill/>
          </a:ln>
        </p:spPr>
      </p:pic>
      <p:pic>
        <p:nvPicPr>
          <p:cNvPr descr="preencoded.png" id="282" name="Google Shape;282;p34"/>
          <p:cNvPicPr preferRelativeResize="0"/>
          <p:nvPr/>
        </p:nvPicPr>
        <p:blipFill rotWithShape="1">
          <a:blip r:embed="rId4">
            <a:alphaModFix/>
          </a:blip>
          <a:srcRect b="0" l="0" r="0" t="0"/>
          <a:stretch/>
        </p:blipFill>
        <p:spPr>
          <a:xfrm>
            <a:off x="6244530" y="2640270"/>
            <a:ext cx="234791" cy="293489"/>
          </a:xfrm>
          <a:prstGeom prst="rect">
            <a:avLst/>
          </a:prstGeom>
          <a:noFill/>
          <a:ln>
            <a:noFill/>
          </a:ln>
        </p:spPr>
      </p:pic>
      <p:sp>
        <p:nvSpPr>
          <p:cNvPr id="283" name="Google Shape;283;p34"/>
          <p:cNvSpPr/>
          <p:nvPr/>
        </p:nvSpPr>
        <p:spPr>
          <a:xfrm>
            <a:off x="9918621" y="2599134"/>
            <a:ext cx="2589133" cy="25741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600"/>
              <a:buFont typeface="Petrona"/>
              <a:buNone/>
            </a:pPr>
            <a:r>
              <a:rPr b="1" i="0" lang="en-US" sz="1600" u="none" cap="none" strike="noStrike">
                <a:solidFill>
                  <a:srgbClr val="272525"/>
                </a:solidFill>
                <a:latin typeface="Petrona"/>
                <a:ea typeface="Petrona"/>
                <a:cs typeface="Petrona"/>
                <a:sym typeface="Petrona"/>
              </a:rPr>
              <a:t>Masked-graph autoencoder</a:t>
            </a:r>
            <a:endParaRPr b="0" i="0" sz="1600" u="none" cap="none" strike="noStrike"/>
          </a:p>
        </p:txBody>
      </p:sp>
      <p:sp>
        <p:nvSpPr>
          <p:cNvPr id="284" name="Google Shape;284;p34"/>
          <p:cNvSpPr/>
          <p:nvPr/>
        </p:nvSpPr>
        <p:spPr>
          <a:xfrm>
            <a:off x="9918621" y="2950607"/>
            <a:ext cx="4162544" cy="2509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Inter"/>
              <a:buNone/>
            </a:pPr>
            <a:r>
              <a:rPr b="0" i="0" lang="en-US" sz="1200" u="none" cap="none" strike="noStrike">
                <a:solidFill>
                  <a:srgbClr val="272525"/>
                </a:solidFill>
                <a:latin typeface="Inter"/>
                <a:ea typeface="Inter"/>
                <a:cs typeface="Inter"/>
                <a:sym typeface="Inter"/>
              </a:rPr>
              <a:t>Learning latent representations for perturbation</a:t>
            </a:r>
            <a:endParaRPr b="0" i="0" sz="1200" u="none" cap="none" strike="noStrike"/>
          </a:p>
        </p:txBody>
      </p:sp>
      <p:pic>
        <p:nvPicPr>
          <p:cNvPr descr="preencoded.png" id="285" name="Google Shape;285;p34"/>
          <p:cNvPicPr preferRelativeResize="0"/>
          <p:nvPr/>
        </p:nvPicPr>
        <p:blipFill rotWithShape="1">
          <a:blip r:embed="rId5">
            <a:alphaModFix/>
          </a:blip>
          <a:srcRect b="0" l="0" r="0" t="0"/>
          <a:stretch/>
        </p:blipFill>
        <p:spPr>
          <a:xfrm>
            <a:off x="4947166" y="1775222"/>
            <a:ext cx="4736068" cy="4736068"/>
          </a:xfrm>
          <a:prstGeom prst="rect">
            <a:avLst/>
          </a:prstGeom>
          <a:noFill/>
          <a:ln>
            <a:noFill/>
          </a:ln>
        </p:spPr>
      </p:pic>
      <p:pic>
        <p:nvPicPr>
          <p:cNvPr descr="preencoded.png" id="286" name="Google Shape;286;p34"/>
          <p:cNvPicPr preferRelativeResize="0"/>
          <p:nvPr/>
        </p:nvPicPr>
        <p:blipFill rotWithShape="1">
          <a:blip r:embed="rId6">
            <a:alphaModFix/>
          </a:blip>
          <a:srcRect b="0" l="0" r="0" t="0"/>
          <a:stretch/>
        </p:blipFill>
        <p:spPr>
          <a:xfrm>
            <a:off x="8553867" y="3043297"/>
            <a:ext cx="234791" cy="293489"/>
          </a:xfrm>
          <a:prstGeom prst="rect">
            <a:avLst/>
          </a:prstGeom>
          <a:noFill/>
          <a:ln>
            <a:noFill/>
          </a:ln>
        </p:spPr>
      </p:pic>
      <p:sp>
        <p:nvSpPr>
          <p:cNvPr id="287" name="Google Shape;287;p34"/>
          <p:cNvSpPr/>
          <p:nvPr/>
        </p:nvSpPr>
        <p:spPr>
          <a:xfrm>
            <a:off x="9918621" y="5084802"/>
            <a:ext cx="2493169" cy="25741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600"/>
              <a:buFont typeface="Petrona"/>
              <a:buNone/>
            </a:pPr>
            <a:r>
              <a:rPr b="1" i="0" lang="en-US" sz="1600" u="none" cap="none" strike="noStrike">
                <a:solidFill>
                  <a:srgbClr val="272525"/>
                </a:solidFill>
                <a:latin typeface="Petrona"/>
                <a:ea typeface="Petrona"/>
                <a:cs typeface="Petrona"/>
                <a:sym typeface="Petrona"/>
              </a:rPr>
              <a:t>Counterfactual generation</a:t>
            </a:r>
            <a:endParaRPr b="0" i="0" sz="1600" u="none" cap="none" strike="noStrike"/>
          </a:p>
        </p:txBody>
      </p:sp>
      <p:sp>
        <p:nvSpPr>
          <p:cNvPr id="288" name="Google Shape;288;p34"/>
          <p:cNvSpPr/>
          <p:nvPr/>
        </p:nvSpPr>
        <p:spPr>
          <a:xfrm>
            <a:off x="9918621" y="5436275"/>
            <a:ext cx="4162544" cy="2509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Inter"/>
              <a:buNone/>
            </a:pPr>
            <a:r>
              <a:rPr b="0" i="0" lang="en-US" sz="1200" u="none" cap="none" strike="noStrike">
                <a:solidFill>
                  <a:srgbClr val="272525"/>
                </a:solidFill>
                <a:latin typeface="Inter"/>
                <a:ea typeface="Inter"/>
                <a:cs typeface="Inter"/>
                <a:sym typeface="Inter"/>
              </a:rPr>
              <a:t>Minimal structural modifications to reduce risk</a:t>
            </a:r>
            <a:endParaRPr b="0" i="0" sz="1200" u="none" cap="none" strike="noStrike"/>
          </a:p>
        </p:txBody>
      </p:sp>
      <p:pic>
        <p:nvPicPr>
          <p:cNvPr descr="preencoded.png" id="289" name="Google Shape;289;p34"/>
          <p:cNvPicPr preferRelativeResize="0"/>
          <p:nvPr/>
        </p:nvPicPr>
        <p:blipFill rotWithShape="1">
          <a:blip r:embed="rId7">
            <a:alphaModFix/>
          </a:blip>
          <a:srcRect b="0" l="0" r="0" t="0"/>
          <a:stretch/>
        </p:blipFill>
        <p:spPr>
          <a:xfrm>
            <a:off x="4947166" y="1775222"/>
            <a:ext cx="4736068" cy="4736068"/>
          </a:xfrm>
          <a:prstGeom prst="rect">
            <a:avLst/>
          </a:prstGeom>
          <a:noFill/>
          <a:ln>
            <a:noFill/>
          </a:ln>
        </p:spPr>
      </p:pic>
      <p:pic>
        <p:nvPicPr>
          <p:cNvPr descr="preencoded.png" id="290" name="Google Shape;290;p34"/>
          <p:cNvPicPr preferRelativeResize="0"/>
          <p:nvPr/>
        </p:nvPicPr>
        <p:blipFill rotWithShape="1">
          <a:blip r:embed="rId8">
            <a:alphaModFix/>
          </a:blip>
          <a:srcRect b="0" l="0" r="0" t="0"/>
          <a:stretch/>
        </p:blipFill>
        <p:spPr>
          <a:xfrm>
            <a:off x="8150840" y="5352633"/>
            <a:ext cx="234791" cy="293489"/>
          </a:xfrm>
          <a:prstGeom prst="rect">
            <a:avLst/>
          </a:prstGeom>
          <a:noFill/>
          <a:ln>
            <a:noFill/>
          </a:ln>
        </p:spPr>
      </p:pic>
      <p:sp>
        <p:nvSpPr>
          <p:cNvPr id="291" name="Google Shape;291;p34"/>
          <p:cNvSpPr/>
          <p:nvPr/>
        </p:nvSpPr>
        <p:spPr>
          <a:xfrm>
            <a:off x="2652117" y="5084802"/>
            <a:ext cx="2059662" cy="257413"/>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72525"/>
              </a:buClr>
              <a:buSzPts val="1600"/>
              <a:buFont typeface="Petrona"/>
              <a:buNone/>
            </a:pPr>
            <a:r>
              <a:rPr b="1" i="0" lang="en-US" sz="1600" u="none" cap="none" strike="noStrike">
                <a:solidFill>
                  <a:srgbClr val="272525"/>
                </a:solidFill>
                <a:latin typeface="Petrona"/>
                <a:ea typeface="Petrona"/>
                <a:cs typeface="Petrona"/>
                <a:sym typeface="Petrona"/>
              </a:rPr>
              <a:t>Actionable insights</a:t>
            </a:r>
            <a:endParaRPr b="0" i="0" sz="1600" u="none" cap="none" strike="noStrike"/>
          </a:p>
        </p:txBody>
      </p:sp>
      <p:sp>
        <p:nvSpPr>
          <p:cNvPr id="292" name="Google Shape;292;p34"/>
          <p:cNvSpPr/>
          <p:nvPr/>
        </p:nvSpPr>
        <p:spPr>
          <a:xfrm>
            <a:off x="549235" y="5436275"/>
            <a:ext cx="4162544" cy="250984"/>
          </a:xfrm>
          <a:prstGeom prst="rect">
            <a:avLst/>
          </a:prstGeom>
          <a:noFill/>
          <a:ln>
            <a:noFill/>
          </a:ln>
        </p:spPr>
        <p:txBody>
          <a:bodyPr anchorCtr="0" anchor="t" bIns="0" lIns="0" spcFirstLastPara="1" rIns="0" wrap="square" tIns="0">
            <a:noAutofit/>
          </a:bodyPr>
          <a:lstStyle/>
          <a:p>
            <a:pPr indent="0" lvl="0" marL="0" marR="0" rtl="0" algn="r">
              <a:lnSpc>
                <a:spcPct val="162500"/>
              </a:lnSpc>
              <a:spcBef>
                <a:spcPts val="0"/>
              </a:spcBef>
              <a:spcAft>
                <a:spcPts val="0"/>
              </a:spcAft>
              <a:buClr>
                <a:srgbClr val="272525"/>
              </a:buClr>
              <a:buSzPts val="1200"/>
              <a:buFont typeface="Inter"/>
              <a:buNone/>
            </a:pPr>
            <a:r>
              <a:rPr b="0" i="0" lang="en-US" sz="1200" u="none" cap="none" strike="noStrike">
                <a:solidFill>
                  <a:srgbClr val="272525"/>
                </a:solidFill>
                <a:latin typeface="Inter"/>
                <a:ea typeface="Inter"/>
                <a:cs typeface="Inter"/>
                <a:sym typeface="Inter"/>
              </a:rPr>
              <a:t>Bridging prediction and interpretability</a:t>
            </a:r>
            <a:endParaRPr b="0" i="0" sz="1200" u="none" cap="none" strike="noStrike"/>
          </a:p>
        </p:txBody>
      </p:sp>
      <p:pic>
        <p:nvPicPr>
          <p:cNvPr descr="preencoded.png" id="293" name="Google Shape;293;p34"/>
          <p:cNvPicPr preferRelativeResize="0"/>
          <p:nvPr/>
        </p:nvPicPr>
        <p:blipFill rotWithShape="1">
          <a:blip r:embed="rId9">
            <a:alphaModFix/>
          </a:blip>
          <a:srcRect b="0" l="0" r="0" t="0"/>
          <a:stretch/>
        </p:blipFill>
        <p:spPr>
          <a:xfrm>
            <a:off x="4947166" y="1775222"/>
            <a:ext cx="4736068" cy="4736068"/>
          </a:xfrm>
          <a:prstGeom prst="rect">
            <a:avLst/>
          </a:prstGeom>
          <a:noFill/>
          <a:ln>
            <a:noFill/>
          </a:ln>
        </p:spPr>
      </p:pic>
      <p:pic>
        <p:nvPicPr>
          <p:cNvPr descr="preencoded.png" id="294" name="Google Shape;294;p34"/>
          <p:cNvPicPr preferRelativeResize="0"/>
          <p:nvPr/>
        </p:nvPicPr>
        <p:blipFill rotWithShape="1">
          <a:blip r:embed="rId10">
            <a:alphaModFix/>
          </a:blip>
          <a:srcRect b="0" l="0" r="0" t="0"/>
          <a:stretch/>
        </p:blipFill>
        <p:spPr>
          <a:xfrm>
            <a:off x="5841504" y="4949607"/>
            <a:ext cx="234791" cy="293489"/>
          </a:xfrm>
          <a:prstGeom prst="rect">
            <a:avLst/>
          </a:prstGeom>
          <a:noFill/>
          <a:ln>
            <a:noFill/>
          </a:ln>
        </p:spPr>
      </p:pic>
      <p:sp>
        <p:nvSpPr>
          <p:cNvPr id="295" name="Google Shape;295;p34"/>
          <p:cNvSpPr/>
          <p:nvPr/>
        </p:nvSpPr>
        <p:spPr>
          <a:xfrm>
            <a:off x="549235" y="6687741"/>
            <a:ext cx="13531929" cy="75295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Inter"/>
              <a:buNone/>
            </a:pPr>
            <a:r>
              <a:rPr b="0" i="0" lang="en-US" sz="1200" u="none" cap="none" strike="noStrike">
                <a:solidFill>
                  <a:srgbClr val="272525"/>
                </a:solidFill>
                <a:latin typeface="Inter"/>
                <a:ea typeface="Inter"/>
                <a:cs typeface="Inter"/>
                <a:sym typeface="Inter"/>
              </a:rPr>
              <a:t>Sharma et al. combine a multi-task DNN for clinical toxicity with a contrastive explanation module that generates counterfactual molecules. They train a masked-graph autoencoder (GAE) alongside the classifier, learning latent representations that can be perturbed to flip toxicity predictions. Their framework not only predicts toxicity but also recommends minimal structural modifications to reduce risk, bridging prediction and interpretability in medicinal chemistry.</a:t>
            </a:r>
            <a:endParaRPr b="0" i="0" sz="1200" u="none" cap="none" strike="noStrike"/>
          </a:p>
        </p:txBody>
      </p:sp>
      <p:sp>
        <p:nvSpPr>
          <p:cNvPr id="296" name="Google Shape;296;p34"/>
          <p:cNvSpPr/>
          <p:nvPr/>
        </p:nvSpPr>
        <p:spPr>
          <a:xfrm>
            <a:off x="549235" y="7617143"/>
            <a:ext cx="13531929" cy="5019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Inter"/>
              <a:buNone/>
            </a:pPr>
            <a:r>
              <a:rPr b="0" i="0" lang="en-US" sz="1200" u="none" cap="none" strike="noStrike">
                <a:solidFill>
                  <a:srgbClr val="272525"/>
                </a:solidFill>
                <a:latin typeface="Inter"/>
                <a:ea typeface="Inter"/>
                <a:cs typeface="Inter"/>
                <a:sym typeface="Inter"/>
              </a:rPr>
              <a:t>We ported their masked-graph autoencoder into our explanations/ module, training it on the same Tox21 graphs. During Phase V, for any compound whose conformal set contains both labels (i.e. uncertain), we invoke the GAE to generate 10 masked-atom proposals, decode them into SMILES, and rank them by distance from the original molecule.</a:t>
            </a:r>
            <a:endParaRPr b="0" i="0" sz="1200" u="none" cap="none" strike="noStrike"/>
          </a:p>
        </p:txBody>
      </p:sp>
      <p:pic>
        <p:nvPicPr>
          <p:cNvPr id="297" name="Google Shape;297;p34"/>
          <p:cNvPicPr preferRelativeResize="0"/>
          <p:nvPr/>
        </p:nvPicPr>
        <p:blipFill>
          <a:blip r:embed="rId11">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preencoded.png" id="303" name="Google Shape;303;p3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04" name="Google Shape;304;p35"/>
          <p:cNvSpPr/>
          <p:nvPr/>
        </p:nvSpPr>
        <p:spPr>
          <a:xfrm>
            <a:off x="700564" y="738426"/>
            <a:ext cx="6335554" cy="656749"/>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000000"/>
              </a:buClr>
              <a:buSzPts val="4100"/>
              <a:buFont typeface="Petrona"/>
              <a:buNone/>
            </a:pPr>
            <a:r>
              <a:rPr b="1" i="0" lang="en-US" sz="4100" u="none" cap="none" strike="noStrike">
                <a:solidFill>
                  <a:srgbClr val="000000"/>
                </a:solidFill>
                <a:latin typeface="Petrona"/>
                <a:ea typeface="Petrona"/>
                <a:cs typeface="Petrona"/>
                <a:sym typeface="Petrona"/>
              </a:rPr>
              <a:t>Tox21 Challenge &amp; Dataset</a:t>
            </a:r>
            <a:endParaRPr b="0" i="0" sz="4100" u="none" cap="none" strike="noStrike"/>
          </a:p>
        </p:txBody>
      </p:sp>
      <p:sp>
        <p:nvSpPr>
          <p:cNvPr id="305" name="Google Shape;305;p35"/>
          <p:cNvSpPr/>
          <p:nvPr/>
        </p:nvSpPr>
        <p:spPr>
          <a:xfrm>
            <a:off x="700564" y="1695331"/>
            <a:ext cx="150019" cy="1408867"/>
          </a:xfrm>
          <a:prstGeom prst="roundRect">
            <a:avLst>
              <a:gd fmla="val 56044"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1150739" y="1695331"/>
            <a:ext cx="2627352" cy="328374"/>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Dataset Source</a:t>
            </a:r>
            <a:endParaRPr b="0" i="0" sz="2050" u="none" cap="none" strike="noStrike"/>
          </a:p>
        </p:txBody>
      </p:sp>
      <p:sp>
        <p:nvSpPr>
          <p:cNvPr id="307" name="Google Shape;307;p35"/>
          <p:cNvSpPr/>
          <p:nvPr/>
        </p:nvSpPr>
        <p:spPr>
          <a:xfrm>
            <a:off x="1150739" y="2143720"/>
            <a:ext cx="7292697" cy="96047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The Tox21 challenge (NIH Tripod) provides high-throughput screening data for 12 targets related to nuclear receptor and stress response pathways (e.g., NR-AR, SR-HSE) across 11,759 unique compounds Tox21Data.</a:t>
            </a:r>
            <a:endParaRPr b="0" i="0" sz="1550" u="none" cap="none" strike="noStrike"/>
          </a:p>
        </p:txBody>
      </p:sp>
      <p:sp>
        <p:nvSpPr>
          <p:cNvPr id="308" name="Google Shape;308;p35"/>
          <p:cNvSpPr/>
          <p:nvPr/>
        </p:nvSpPr>
        <p:spPr>
          <a:xfrm>
            <a:off x="1000720" y="3304342"/>
            <a:ext cx="150019" cy="768548"/>
          </a:xfrm>
          <a:prstGeom prst="roundRect">
            <a:avLst>
              <a:gd fmla="val 56044"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1450896" y="3304342"/>
            <a:ext cx="2627352" cy="328374"/>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Raw Data Format</a:t>
            </a:r>
            <a:endParaRPr b="0" i="0" sz="2050" u="none" cap="none" strike="noStrike"/>
          </a:p>
        </p:txBody>
      </p:sp>
      <p:sp>
        <p:nvSpPr>
          <p:cNvPr id="310" name="Google Shape;310;p35"/>
          <p:cNvSpPr/>
          <p:nvPr/>
        </p:nvSpPr>
        <p:spPr>
          <a:xfrm>
            <a:off x="1450896" y="3752731"/>
            <a:ext cx="6992541" cy="32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Raw CSVs include SMILES strings, assay outcomes, and plate controls.</a:t>
            </a:r>
            <a:endParaRPr b="0" i="0" sz="1550" u="none" cap="none" strike="noStrike"/>
          </a:p>
        </p:txBody>
      </p:sp>
      <p:sp>
        <p:nvSpPr>
          <p:cNvPr id="311" name="Google Shape;311;p35"/>
          <p:cNvSpPr/>
          <p:nvPr/>
        </p:nvSpPr>
        <p:spPr>
          <a:xfrm>
            <a:off x="1300996" y="4273034"/>
            <a:ext cx="150019" cy="1088708"/>
          </a:xfrm>
          <a:prstGeom prst="roundRect">
            <a:avLst>
              <a:gd fmla="val 56044"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1751171" y="4273034"/>
            <a:ext cx="2627352" cy="328374"/>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Data Processing</a:t>
            </a:r>
            <a:endParaRPr b="0" i="0" sz="2050" u="none" cap="none" strike="noStrike"/>
          </a:p>
        </p:txBody>
      </p:sp>
      <p:sp>
        <p:nvSpPr>
          <p:cNvPr id="313" name="Google Shape;313;p35"/>
          <p:cNvSpPr/>
          <p:nvPr/>
        </p:nvSpPr>
        <p:spPr>
          <a:xfrm>
            <a:off x="1751171" y="4721423"/>
            <a:ext cx="6692265" cy="64031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We aggregated replicates, encoded inactive/active labels (0/1), and imputed missing endpoints.</a:t>
            </a:r>
            <a:endParaRPr b="0" i="0" sz="1550" u="none" cap="none" strike="noStrike"/>
          </a:p>
        </p:txBody>
      </p:sp>
      <p:sp>
        <p:nvSpPr>
          <p:cNvPr id="314" name="Google Shape;314;p35"/>
          <p:cNvSpPr/>
          <p:nvPr/>
        </p:nvSpPr>
        <p:spPr>
          <a:xfrm>
            <a:off x="1601272" y="5561886"/>
            <a:ext cx="150019" cy="1729026"/>
          </a:xfrm>
          <a:prstGeom prst="roundRect">
            <a:avLst>
              <a:gd fmla="val 56044"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2051447" y="5561886"/>
            <a:ext cx="2627352" cy="328374"/>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Featurization</a:t>
            </a:r>
            <a:endParaRPr b="0" i="0" sz="2050" u="none" cap="none" strike="noStrike"/>
          </a:p>
        </p:txBody>
      </p:sp>
      <p:sp>
        <p:nvSpPr>
          <p:cNvPr id="316" name="Google Shape;316;p35"/>
          <p:cNvSpPr/>
          <p:nvPr/>
        </p:nvSpPr>
        <p:spPr>
          <a:xfrm>
            <a:off x="2051447" y="6010275"/>
            <a:ext cx="6391989" cy="1280636"/>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To accelerate modeling, we featurized SMILES into 2048-bit Morgan fingerprints (radius 2) and 50 physicochemical descriptors, then saved the final arrays and label matrices in tox21.npz for direct NumPy loading.</a:t>
            </a:r>
            <a:endParaRPr b="0" i="0" sz="15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p:nvPr/>
        </p:nvSpPr>
        <p:spPr>
          <a:xfrm>
            <a:off x="575548" y="452199"/>
            <a:ext cx="4316730" cy="539591"/>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000000"/>
              </a:buClr>
              <a:buSzPts val="3350"/>
              <a:buFont typeface="Petrona"/>
              <a:buNone/>
            </a:pPr>
            <a:r>
              <a:rPr b="1" i="0" lang="en-US" sz="3350" u="none" cap="none" strike="noStrike">
                <a:solidFill>
                  <a:srgbClr val="000000"/>
                </a:solidFill>
                <a:latin typeface="Petrona"/>
                <a:ea typeface="Petrona"/>
                <a:cs typeface="Petrona"/>
                <a:sym typeface="Petrona"/>
              </a:rPr>
              <a:t>Data Preprocessing</a:t>
            </a:r>
            <a:endParaRPr b="0" i="0" sz="3350" u="none" cap="none" strike="noStrike"/>
          </a:p>
        </p:txBody>
      </p:sp>
      <p:pic>
        <p:nvPicPr>
          <p:cNvPr descr="preencoded.png" id="323" name="Google Shape;323;p36"/>
          <p:cNvPicPr preferRelativeResize="0"/>
          <p:nvPr/>
        </p:nvPicPr>
        <p:blipFill rotWithShape="1">
          <a:blip r:embed="rId3">
            <a:alphaModFix/>
          </a:blip>
          <a:srcRect b="0" l="0" r="0" t="0"/>
          <a:stretch/>
        </p:blipFill>
        <p:spPr>
          <a:xfrm>
            <a:off x="575548" y="1168241"/>
            <a:ext cx="822246" cy="1223248"/>
          </a:xfrm>
          <a:prstGeom prst="rect">
            <a:avLst/>
          </a:prstGeom>
          <a:noFill/>
          <a:ln>
            <a:noFill/>
          </a:ln>
        </p:spPr>
      </p:pic>
      <p:sp>
        <p:nvSpPr>
          <p:cNvPr id="324" name="Google Shape;324;p36"/>
          <p:cNvSpPr/>
          <p:nvPr/>
        </p:nvSpPr>
        <p:spPr>
          <a:xfrm>
            <a:off x="1644372" y="1256467"/>
            <a:ext cx="24249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SMILES Standardization</a:t>
            </a:r>
            <a:endParaRPr b="0" i="0" sz="1650" u="none" cap="none" strike="noStrike"/>
          </a:p>
        </p:txBody>
      </p:sp>
      <p:sp>
        <p:nvSpPr>
          <p:cNvPr id="325" name="Google Shape;325;p36"/>
          <p:cNvSpPr/>
          <p:nvPr/>
        </p:nvSpPr>
        <p:spPr>
          <a:xfrm>
            <a:off x="1644372" y="1624846"/>
            <a:ext cx="12410400" cy="5259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Data preprocessing began by standardizing all input SMILES strings using RDKit, which involved removing inorganic salts, normalizing tautomeric forms, and canonicalizing stereochemistry.</a:t>
            </a:r>
            <a:endParaRPr b="0" i="0" sz="1250" u="none" cap="none" strike="noStrike"/>
          </a:p>
        </p:txBody>
      </p:sp>
      <p:pic>
        <p:nvPicPr>
          <p:cNvPr descr="preencoded.png" id="326" name="Google Shape;326;p36"/>
          <p:cNvPicPr preferRelativeResize="0"/>
          <p:nvPr/>
        </p:nvPicPr>
        <p:blipFill rotWithShape="1">
          <a:blip r:embed="rId4">
            <a:alphaModFix/>
          </a:blip>
          <a:srcRect b="0" l="0" r="0" t="0"/>
          <a:stretch/>
        </p:blipFill>
        <p:spPr>
          <a:xfrm>
            <a:off x="575548" y="2315289"/>
            <a:ext cx="822246" cy="1223248"/>
          </a:xfrm>
          <a:prstGeom prst="rect">
            <a:avLst/>
          </a:prstGeom>
          <a:noFill/>
          <a:ln>
            <a:noFill/>
          </a:ln>
        </p:spPr>
      </p:pic>
      <p:sp>
        <p:nvSpPr>
          <p:cNvPr id="327" name="Google Shape;327;p36"/>
          <p:cNvSpPr/>
          <p:nvPr/>
        </p:nvSpPr>
        <p:spPr>
          <a:xfrm>
            <a:off x="1644372" y="2403515"/>
            <a:ext cx="21585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Feature Conversion</a:t>
            </a:r>
            <a:endParaRPr b="0" i="0" sz="1650" u="none" cap="none" strike="noStrike"/>
          </a:p>
        </p:txBody>
      </p:sp>
      <p:sp>
        <p:nvSpPr>
          <p:cNvPr id="328" name="Google Shape;328;p36"/>
          <p:cNvSpPr/>
          <p:nvPr/>
        </p:nvSpPr>
        <p:spPr>
          <a:xfrm>
            <a:off x="1644372" y="2771894"/>
            <a:ext cx="12410400" cy="5259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Once standardized, each molecule was converted into a fixed-length representation: 2048-bit Morgan fingerprints (radius 2) and 50 physicochemical descriptors (e.g., molecular weight, logP, TPSA) were computed.</a:t>
            </a:r>
            <a:endParaRPr b="0" i="0" sz="1250" u="none" cap="none" strike="noStrike"/>
          </a:p>
        </p:txBody>
      </p:sp>
      <p:pic>
        <p:nvPicPr>
          <p:cNvPr descr="preencoded.png" id="329" name="Google Shape;329;p36"/>
          <p:cNvPicPr preferRelativeResize="0"/>
          <p:nvPr/>
        </p:nvPicPr>
        <p:blipFill rotWithShape="1">
          <a:blip r:embed="rId5">
            <a:alphaModFix/>
          </a:blip>
          <a:srcRect b="0" l="0" r="0" t="0"/>
          <a:stretch/>
        </p:blipFill>
        <p:spPr>
          <a:xfrm>
            <a:off x="575548" y="3462337"/>
            <a:ext cx="822246" cy="1223248"/>
          </a:xfrm>
          <a:prstGeom prst="rect">
            <a:avLst/>
          </a:prstGeom>
          <a:noFill/>
          <a:ln>
            <a:noFill/>
          </a:ln>
        </p:spPr>
      </p:pic>
      <p:sp>
        <p:nvSpPr>
          <p:cNvPr id="330" name="Google Shape;330;p36"/>
          <p:cNvSpPr/>
          <p:nvPr/>
        </p:nvSpPr>
        <p:spPr>
          <a:xfrm>
            <a:off x="1644372" y="3626763"/>
            <a:ext cx="21585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Data Storage</a:t>
            </a:r>
            <a:endParaRPr b="0" i="0" sz="1650" u="none" cap="none" strike="noStrike"/>
          </a:p>
        </p:txBody>
      </p:sp>
      <p:sp>
        <p:nvSpPr>
          <p:cNvPr id="331" name="Google Shape;331;p36"/>
          <p:cNvSpPr/>
          <p:nvPr/>
        </p:nvSpPr>
        <p:spPr>
          <a:xfrm>
            <a:off x="1644372" y="3995142"/>
            <a:ext cx="12410400" cy="5259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These features were concatenated, and assay readouts were binarized and masked for missing values. The final dataset was stored in compressed NPZ format for reproducibility.</a:t>
            </a:r>
            <a:endParaRPr b="0" i="0" sz="1250" u="none" cap="none" strike="noStrike"/>
          </a:p>
        </p:txBody>
      </p:sp>
      <p:pic>
        <p:nvPicPr>
          <p:cNvPr descr="preencoded.png" id="332" name="Google Shape;332;p36"/>
          <p:cNvPicPr preferRelativeResize="0"/>
          <p:nvPr/>
        </p:nvPicPr>
        <p:blipFill rotWithShape="1">
          <a:blip r:embed="rId6">
            <a:alphaModFix/>
          </a:blip>
          <a:srcRect b="0" l="0" r="0" t="0"/>
          <a:stretch/>
        </p:blipFill>
        <p:spPr>
          <a:xfrm>
            <a:off x="575548" y="4609386"/>
            <a:ext cx="822246" cy="1223248"/>
          </a:xfrm>
          <a:prstGeom prst="rect">
            <a:avLst/>
          </a:prstGeom>
          <a:noFill/>
          <a:ln>
            <a:noFill/>
          </a:ln>
        </p:spPr>
      </p:pic>
      <p:sp>
        <p:nvSpPr>
          <p:cNvPr id="333" name="Google Shape;333;p36"/>
          <p:cNvSpPr/>
          <p:nvPr/>
        </p:nvSpPr>
        <p:spPr>
          <a:xfrm>
            <a:off x="1644372" y="4773811"/>
            <a:ext cx="21585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Descriptor Scaling</a:t>
            </a:r>
            <a:endParaRPr b="0" i="0" sz="1650" u="none" cap="none" strike="noStrike"/>
          </a:p>
        </p:txBody>
      </p:sp>
      <p:sp>
        <p:nvSpPr>
          <p:cNvPr id="334" name="Google Shape;334;p36"/>
          <p:cNvSpPr/>
          <p:nvPr/>
        </p:nvSpPr>
        <p:spPr>
          <a:xfrm>
            <a:off x="1644372" y="5142190"/>
            <a:ext cx="12410400" cy="5259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Additional preprocessing steps included rigorous descriptor scaling and normalization: continuous physicochemical variables were mean-centered and unit-variance scaled to ensure balanced network training.</a:t>
            </a:r>
            <a:endParaRPr b="0" i="0" sz="1250" u="none" cap="none" strike="noStrike"/>
          </a:p>
        </p:txBody>
      </p:sp>
      <p:pic>
        <p:nvPicPr>
          <p:cNvPr descr="preencoded.png" id="335" name="Google Shape;335;p36"/>
          <p:cNvPicPr preferRelativeResize="0"/>
          <p:nvPr/>
        </p:nvPicPr>
        <p:blipFill rotWithShape="1">
          <a:blip r:embed="rId7">
            <a:alphaModFix/>
          </a:blip>
          <a:srcRect b="0" l="0" r="0" t="0"/>
          <a:stretch/>
        </p:blipFill>
        <p:spPr>
          <a:xfrm>
            <a:off x="575548" y="5756434"/>
            <a:ext cx="822246" cy="1223248"/>
          </a:xfrm>
          <a:prstGeom prst="rect">
            <a:avLst/>
          </a:prstGeom>
          <a:noFill/>
          <a:ln>
            <a:noFill/>
          </a:ln>
        </p:spPr>
      </p:pic>
      <p:sp>
        <p:nvSpPr>
          <p:cNvPr id="336" name="Google Shape;336;p36"/>
          <p:cNvSpPr/>
          <p:nvPr/>
        </p:nvSpPr>
        <p:spPr>
          <a:xfrm>
            <a:off x="1644372" y="5920859"/>
            <a:ext cx="21585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Feature Selection</a:t>
            </a:r>
            <a:endParaRPr b="0" i="0" sz="1650" u="none" cap="none" strike="noStrike"/>
          </a:p>
        </p:txBody>
      </p:sp>
      <p:sp>
        <p:nvSpPr>
          <p:cNvPr id="337" name="Google Shape;337;p36"/>
          <p:cNvSpPr/>
          <p:nvPr/>
        </p:nvSpPr>
        <p:spPr>
          <a:xfrm>
            <a:off x="1644372" y="6289238"/>
            <a:ext cx="12410400" cy="5259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We also performed feature selection using variance thresholding to remove descriptors with near-zero variance, reducing the initial descriptor set from 50 to 40 key descriptors without impacting model performance.</a:t>
            </a:r>
            <a:endParaRPr b="0" i="0" sz="1250" u="none" cap="none" strike="noStrike"/>
          </a:p>
        </p:txBody>
      </p:sp>
      <p:pic>
        <p:nvPicPr>
          <p:cNvPr descr="preencoded.png" id="338" name="Google Shape;338;p36"/>
          <p:cNvPicPr preferRelativeResize="0"/>
          <p:nvPr/>
        </p:nvPicPr>
        <p:blipFill rotWithShape="1">
          <a:blip r:embed="rId8">
            <a:alphaModFix/>
          </a:blip>
          <a:srcRect b="0" l="0" r="0" t="0"/>
          <a:stretch/>
        </p:blipFill>
        <p:spPr>
          <a:xfrm>
            <a:off x="575548" y="6903482"/>
            <a:ext cx="822246" cy="1223248"/>
          </a:xfrm>
          <a:prstGeom prst="rect">
            <a:avLst/>
          </a:prstGeom>
          <a:noFill/>
          <a:ln>
            <a:noFill/>
          </a:ln>
        </p:spPr>
      </p:pic>
      <p:sp>
        <p:nvSpPr>
          <p:cNvPr id="339" name="Google Shape;339;p36"/>
          <p:cNvSpPr/>
          <p:nvPr/>
        </p:nvSpPr>
        <p:spPr>
          <a:xfrm>
            <a:off x="1644372" y="6991707"/>
            <a:ext cx="2247900" cy="269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650"/>
              <a:buFont typeface="Petrona"/>
              <a:buNone/>
            </a:pPr>
            <a:r>
              <a:rPr b="1" i="0" lang="en-US" sz="1650" u="none" cap="none" strike="noStrike">
                <a:solidFill>
                  <a:srgbClr val="272525"/>
                </a:solidFill>
                <a:latin typeface="Petrona"/>
                <a:ea typeface="Petrona"/>
                <a:cs typeface="Petrona"/>
                <a:sym typeface="Petrona"/>
              </a:rPr>
              <a:t>SMILES Augmentation</a:t>
            </a:r>
            <a:endParaRPr b="0" i="0" sz="1650" u="none" cap="none" strike="noStrike"/>
          </a:p>
        </p:txBody>
      </p:sp>
      <p:sp>
        <p:nvSpPr>
          <p:cNvPr id="340" name="Google Shape;340;p36"/>
          <p:cNvSpPr/>
          <p:nvPr/>
        </p:nvSpPr>
        <p:spPr>
          <a:xfrm>
            <a:off x="1644372" y="7360087"/>
            <a:ext cx="12410400" cy="525900"/>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Finally, a custom SMILES augmentation strategy was employed during training, generating randomized atom orderings to increase data diversity and mitigate potential overfitting to canonical SMILES representations.</a:t>
            </a:r>
            <a:endParaRPr b="0" i="0" sz="1250" u="none" cap="none" strike="noStrike"/>
          </a:p>
        </p:txBody>
      </p:sp>
      <p:pic>
        <p:nvPicPr>
          <p:cNvPr id="341" name="Google Shape;341;p36"/>
          <p:cNvPicPr preferRelativeResize="0"/>
          <p:nvPr/>
        </p:nvPicPr>
        <p:blipFill>
          <a:blip r:embed="rId9">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p:nvPr/>
        </p:nvSpPr>
        <p:spPr>
          <a:xfrm>
            <a:off x="725329" y="734616"/>
            <a:ext cx="5440323" cy="679966"/>
          </a:xfrm>
          <a:prstGeom prst="rect">
            <a:avLst/>
          </a:prstGeom>
          <a:noFill/>
          <a:ln>
            <a:noFill/>
          </a:ln>
        </p:spPr>
        <p:txBody>
          <a:bodyPr anchorCtr="0" anchor="t" bIns="0" lIns="0" spcFirstLastPara="1" rIns="0" wrap="square" tIns="0">
            <a:noAutofit/>
          </a:bodyPr>
          <a:lstStyle/>
          <a:p>
            <a:pPr indent="0" lvl="0" marL="0" marR="0" rtl="0" algn="l">
              <a:lnSpc>
                <a:spcPct val="125882"/>
              </a:lnSpc>
              <a:spcBef>
                <a:spcPts val="0"/>
              </a:spcBef>
              <a:spcAft>
                <a:spcPts val="0"/>
              </a:spcAft>
              <a:buClr>
                <a:srgbClr val="000000"/>
              </a:buClr>
              <a:buSzPts val="4250"/>
              <a:buFont typeface="Petrona"/>
              <a:buNone/>
            </a:pPr>
            <a:r>
              <a:rPr b="1" i="0" lang="en-US" sz="4250" u="none" cap="none" strike="noStrike">
                <a:solidFill>
                  <a:srgbClr val="000000"/>
                </a:solidFill>
                <a:latin typeface="Petrona"/>
                <a:ea typeface="Petrona"/>
                <a:cs typeface="Petrona"/>
                <a:sym typeface="Petrona"/>
              </a:rPr>
              <a:t>Model Architectures</a:t>
            </a:r>
            <a:endParaRPr b="0" i="0" sz="4250" u="none" cap="none" strike="noStrike"/>
          </a:p>
        </p:txBody>
      </p:sp>
      <p:sp>
        <p:nvSpPr>
          <p:cNvPr id="348" name="Google Shape;348;p37"/>
          <p:cNvSpPr/>
          <p:nvPr/>
        </p:nvSpPr>
        <p:spPr>
          <a:xfrm>
            <a:off x="725329" y="1932623"/>
            <a:ext cx="2720102" cy="34004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Petrona"/>
              <a:buNone/>
            </a:pPr>
            <a:r>
              <a:rPr b="1" i="0" lang="en-US" sz="2100" u="none" cap="none" strike="noStrike">
                <a:solidFill>
                  <a:srgbClr val="000000"/>
                </a:solidFill>
                <a:latin typeface="Petrona"/>
                <a:ea typeface="Petrona"/>
                <a:cs typeface="Petrona"/>
                <a:sym typeface="Petrona"/>
              </a:rPr>
              <a:t>Network Variants</a:t>
            </a:r>
            <a:endParaRPr b="0" i="0" sz="2100" u="none" cap="none" strike="noStrike"/>
          </a:p>
        </p:txBody>
      </p:sp>
      <p:sp>
        <p:nvSpPr>
          <p:cNvPr id="349" name="Google Shape;349;p37"/>
          <p:cNvSpPr/>
          <p:nvPr/>
        </p:nvSpPr>
        <p:spPr>
          <a:xfrm>
            <a:off x="725329" y="2479834"/>
            <a:ext cx="4055745" cy="198953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To further enhance model robustness, we experimented with various hidden layer widths and depths: additional four-layer and five-layer FFNN variants were evaluated, scaling hidden units between 1024 and 128 neurons.</a:t>
            </a:r>
            <a:endParaRPr b="0" i="0" sz="1600" u="none" cap="none" strike="noStrike"/>
          </a:p>
        </p:txBody>
      </p:sp>
      <p:sp>
        <p:nvSpPr>
          <p:cNvPr id="350" name="Google Shape;350;p37"/>
          <p:cNvSpPr/>
          <p:nvPr/>
        </p:nvSpPr>
        <p:spPr>
          <a:xfrm>
            <a:off x="725325" y="4803200"/>
            <a:ext cx="4055700" cy="23889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These deeper networks allowed for richer hierarchical feature extraction at the cost of increased computational complexity, and ultimately informed our choice of the three-layer architecture as a compromise between performance and efficiency.</a:t>
            </a:r>
            <a:endParaRPr b="0" i="0" sz="1600" u="none" cap="none" strike="noStrike"/>
          </a:p>
        </p:txBody>
      </p:sp>
      <p:sp>
        <p:nvSpPr>
          <p:cNvPr id="351" name="Google Shape;351;p37"/>
          <p:cNvSpPr/>
          <p:nvPr/>
        </p:nvSpPr>
        <p:spPr>
          <a:xfrm>
            <a:off x="5294233" y="1932623"/>
            <a:ext cx="3330773" cy="34004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Petrona"/>
              <a:buNone/>
            </a:pPr>
            <a:r>
              <a:rPr b="1" i="0" lang="en-US" sz="2100" u="none" cap="none" strike="noStrike">
                <a:solidFill>
                  <a:srgbClr val="000000"/>
                </a:solidFill>
                <a:latin typeface="Petrona"/>
                <a:ea typeface="Petrona"/>
                <a:cs typeface="Petrona"/>
                <a:sym typeface="Petrona"/>
              </a:rPr>
              <a:t>Regularization Techniques</a:t>
            </a:r>
            <a:endParaRPr b="0" i="0" sz="2100" u="none" cap="none" strike="noStrike"/>
          </a:p>
        </p:txBody>
      </p:sp>
      <p:sp>
        <p:nvSpPr>
          <p:cNvPr id="352" name="Google Shape;352;p37"/>
          <p:cNvSpPr/>
          <p:nvPr/>
        </p:nvSpPr>
        <p:spPr>
          <a:xfrm>
            <a:off x="5294233" y="2479834"/>
            <a:ext cx="4055745" cy="198953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We also incorporated advanced regularization techniques beyond dropout, including L2 weight decay (set at 1e-4) and batch normalization after each hidden layer to stabilize gradient flow and accelerate convergence.</a:t>
            </a:r>
            <a:endParaRPr b="0" i="0" sz="1600" u="none" cap="none" strike="noStrike"/>
          </a:p>
        </p:txBody>
      </p:sp>
      <p:sp>
        <p:nvSpPr>
          <p:cNvPr id="353" name="Google Shape;353;p37"/>
          <p:cNvSpPr/>
          <p:nvPr/>
        </p:nvSpPr>
        <p:spPr>
          <a:xfrm>
            <a:off x="5294225" y="4939725"/>
            <a:ext cx="4055700" cy="2037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Empirically, the inclusion of batch normalization reduced training epochs by approximately 20% while maintaining comparable accuracy, indicating improved optimization dynamics.</a:t>
            </a:r>
            <a:endParaRPr b="0" i="0" sz="1600" u="none" cap="none" strike="noStrike"/>
          </a:p>
        </p:txBody>
      </p:sp>
      <p:sp>
        <p:nvSpPr>
          <p:cNvPr id="354" name="Google Shape;354;p37"/>
          <p:cNvSpPr/>
          <p:nvPr/>
        </p:nvSpPr>
        <p:spPr>
          <a:xfrm>
            <a:off x="9863137" y="1932623"/>
            <a:ext cx="2929057" cy="34004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Petrona"/>
              <a:buNone/>
            </a:pPr>
            <a:r>
              <a:rPr b="1" i="0" lang="en-US" sz="2100" u="none" cap="none" strike="noStrike">
                <a:solidFill>
                  <a:srgbClr val="000000"/>
                </a:solidFill>
                <a:latin typeface="Petrona"/>
                <a:ea typeface="Petrona"/>
                <a:cs typeface="Petrona"/>
                <a:sym typeface="Petrona"/>
              </a:rPr>
              <a:t>Graph Neural Networks</a:t>
            </a:r>
            <a:endParaRPr b="0" i="0" sz="2100" u="none" cap="none" strike="noStrike"/>
          </a:p>
        </p:txBody>
      </p:sp>
      <p:sp>
        <p:nvSpPr>
          <p:cNvPr id="355" name="Google Shape;355;p37"/>
          <p:cNvSpPr/>
          <p:nvPr/>
        </p:nvSpPr>
        <p:spPr>
          <a:xfrm>
            <a:off x="9863124" y="2479825"/>
            <a:ext cx="4332900" cy="16581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In the graph neural network variant, we compared message-passing neural networks (MPNN) with graph convolutional networks (GCN) for molecular graph encoding.</a:t>
            </a:r>
            <a:endParaRPr b="0" i="0" sz="1600" u="none" cap="none" strike="noStrike"/>
          </a:p>
        </p:txBody>
      </p:sp>
      <p:sp>
        <p:nvSpPr>
          <p:cNvPr id="356" name="Google Shape;356;p37"/>
          <p:cNvSpPr/>
          <p:nvPr/>
        </p:nvSpPr>
        <p:spPr>
          <a:xfrm>
            <a:off x="9863125" y="4422925"/>
            <a:ext cx="4381800" cy="28857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600"/>
              <a:buFont typeface="Inter"/>
              <a:buNone/>
            </a:pPr>
            <a:r>
              <a:rPr b="0" i="0" lang="en-US" sz="1600" u="none" cap="none" strike="noStrike">
                <a:solidFill>
                  <a:srgbClr val="272525"/>
                </a:solidFill>
                <a:latin typeface="Inter"/>
                <a:ea typeface="Inter"/>
                <a:cs typeface="Inter"/>
                <a:sym typeface="Inter"/>
              </a:rPr>
              <a:t>MPNNs, with edge-conditioned aggregators, consistently outperformed GCNs by capturing bond-order information and subtle substructure interactions. However, their increased training time (2× slower) and marginal accuracy gains (~1%) led us to prioritize FFNNs for large-scale conformal calibration tasks.</a:t>
            </a:r>
            <a:endParaRPr b="0" i="0" sz="1600" u="none" cap="none" strike="noStrike"/>
          </a:p>
        </p:txBody>
      </p:sp>
      <p:pic>
        <p:nvPicPr>
          <p:cNvPr id="357" name="Google Shape;357;p37"/>
          <p:cNvPicPr preferRelativeResize="0"/>
          <p:nvPr/>
        </p:nvPicPr>
        <p:blipFill>
          <a:blip r:embed="rId3">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p:nvPr/>
        </p:nvSpPr>
        <p:spPr>
          <a:xfrm>
            <a:off x="703183" y="552450"/>
            <a:ext cx="5505331" cy="659249"/>
          </a:xfrm>
          <a:prstGeom prst="rect">
            <a:avLst/>
          </a:prstGeom>
          <a:noFill/>
          <a:ln>
            <a:noFill/>
          </a:ln>
        </p:spPr>
        <p:txBody>
          <a:bodyPr anchorCtr="0" anchor="t" bIns="0" lIns="0" spcFirstLastPara="1" rIns="0" wrap="square" tIns="0">
            <a:noAutofit/>
          </a:bodyPr>
          <a:lstStyle/>
          <a:p>
            <a:pPr indent="0" lvl="0" marL="0" marR="0" rtl="0" algn="l">
              <a:lnSpc>
                <a:spcPct val="124096"/>
              </a:lnSpc>
              <a:spcBef>
                <a:spcPts val="0"/>
              </a:spcBef>
              <a:spcAft>
                <a:spcPts val="0"/>
              </a:spcAft>
              <a:buClr>
                <a:srgbClr val="000000"/>
              </a:buClr>
              <a:buSzPts val="4150"/>
              <a:buFont typeface="Petrona"/>
              <a:buNone/>
            </a:pPr>
            <a:r>
              <a:rPr b="1" i="0" lang="en-US" sz="4150" u="none" cap="none" strike="noStrike">
                <a:solidFill>
                  <a:srgbClr val="000000"/>
                </a:solidFill>
                <a:latin typeface="Petrona"/>
                <a:ea typeface="Petrona"/>
                <a:cs typeface="Petrona"/>
                <a:sym typeface="Petrona"/>
              </a:rPr>
              <a:t>Five-Phase Calibration</a:t>
            </a:r>
            <a:endParaRPr b="0" i="0" sz="4150" u="none" cap="none" strike="noStrike"/>
          </a:p>
        </p:txBody>
      </p:sp>
      <p:pic>
        <p:nvPicPr>
          <p:cNvPr descr="preencoded.png" id="364" name="Google Shape;364;p38"/>
          <p:cNvPicPr preferRelativeResize="0"/>
          <p:nvPr/>
        </p:nvPicPr>
        <p:blipFill rotWithShape="1">
          <a:blip r:embed="rId3">
            <a:alphaModFix/>
          </a:blip>
          <a:srcRect b="0" l="0" r="0" t="0"/>
          <a:stretch/>
        </p:blipFill>
        <p:spPr>
          <a:xfrm>
            <a:off x="3354586" y="1613416"/>
            <a:ext cx="1309092" cy="1173123"/>
          </a:xfrm>
          <a:prstGeom prst="rect">
            <a:avLst/>
          </a:prstGeom>
          <a:noFill/>
          <a:ln>
            <a:noFill/>
          </a:ln>
        </p:spPr>
      </p:pic>
      <p:pic>
        <p:nvPicPr>
          <p:cNvPr descr="preencoded.png" id="365" name="Google Shape;365;p38"/>
          <p:cNvPicPr preferRelativeResize="0"/>
          <p:nvPr/>
        </p:nvPicPr>
        <p:blipFill rotWithShape="1">
          <a:blip r:embed="rId4">
            <a:alphaModFix/>
          </a:blip>
          <a:srcRect b="0" l="0" r="0" t="0"/>
          <a:stretch/>
        </p:blipFill>
        <p:spPr>
          <a:xfrm>
            <a:off x="3867864" y="2169200"/>
            <a:ext cx="282535" cy="353139"/>
          </a:xfrm>
          <a:prstGeom prst="rect">
            <a:avLst/>
          </a:prstGeom>
          <a:noFill/>
          <a:ln>
            <a:noFill/>
          </a:ln>
        </p:spPr>
      </p:pic>
      <p:sp>
        <p:nvSpPr>
          <p:cNvPr id="366" name="Google Shape;366;p38"/>
          <p:cNvSpPr/>
          <p:nvPr/>
        </p:nvSpPr>
        <p:spPr>
          <a:xfrm>
            <a:off x="4864537" y="1814274"/>
            <a:ext cx="4866680" cy="3295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Phase V: Conformal Quantile Regression</a:t>
            </a:r>
            <a:endParaRPr b="0" i="0" sz="2050" u="none" cap="none" strike="noStrike"/>
          </a:p>
        </p:txBody>
      </p:sp>
      <p:sp>
        <p:nvSpPr>
          <p:cNvPr id="367" name="Google Shape;367;p38"/>
          <p:cNvSpPr/>
          <p:nvPr/>
        </p:nvSpPr>
        <p:spPr>
          <a:xfrm>
            <a:off x="4864537" y="2264331"/>
            <a:ext cx="5690830" cy="32135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Separate quantile regression heads for conditional quantiles</a:t>
            </a:r>
            <a:endParaRPr b="0" i="0" sz="1550" u="none" cap="none" strike="noStrike"/>
          </a:p>
        </p:txBody>
      </p:sp>
      <p:sp>
        <p:nvSpPr>
          <p:cNvPr id="368" name="Google Shape;368;p38"/>
          <p:cNvSpPr/>
          <p:nvPr/>
        </p:nvSpPr>
        <p:spPr>
          <a:xfrm>
            <a:off x="4713803" y="2802017"/>
            <a:ext cx="9163288" cy="11430"/>
          </a:xfrm>
          <a:prstGeom prst="roundRect">
            <a:avLst>
              <a:gd fmla="val 738279"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69" name="Google Shape;369;p38"/>
          <p:cNvPicPr preferRelativeResize="0"/>
          <p:nvPr/>
        </p:nvPicPr>
        <p:blipFill rotWithShape="1">
          <a:blip r:embed="rId5">
            <a:alphaModFix/>
          </a:blip>
          <a:srcRect b="0" l="0" r="0" t="0"/>
          <a:stretch/>
        </p:blipFill>
        <p:spPr>
          <a:xfrm>
            <a:off x="2699980" y="2836664"/>
            <a:ext cx="2618303" cy="1173123"/>
          </a:xfrm>
          <a:prstGeom prst="rect">
            <a:avLst/>
          </a:prstGeom>
          <a:noFill/>
          <a:ln>
            <a:noFill/>
          </a:ln>
        </p:spPr>
      </p:pic>
      <p:pic>
        <p:nvPicPr>
          <p:cNvPr descr="preencoded.png" id="370" name="Google Shape;370;p38"/>
          <p:cNvPicPr preferRelativeResize="0"/>
          <p:nvPr/>
        </p:nvPicPr>
        <p:blipFill rotWithShape="1">
          <a:blip r:embed="rId6">
            <a:alphaModFix/>
          </a:blip>
          <a:srcRect b="0" l="0" r="0" t="0"/>
          <a:stretch/>
        </p:blipFill>
        <p:spPr>
          <a:xfrm>
            <a:off x="3867745" y="3246596"/>
            <a:ext cx="282535" cy="353139"/>
          </a:xfrm>
          <a:prstGeom prst="rect">
            <a:avLst/>
          </a:prstGeom>
          <a:noFill/>
          <a:ln>
            <a:noFill/>
          </a:ln>
        </p:spPr>
      </p:pic>
      <p:sp>
        <p:nvSpPr>
          <p:cNvPr id="371" name="Google Shape;371;p38"/>
          <p:cNvSpPr/>
          <p:nvPr/>
        </p:nvSpPr>
        <p:spPr>
          <a:xfrm>
            <a:off x="5519142" y="3037522"/>
            <a:ext cx="5914311" cy="3295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Phase IV: Deep Ensembles + Temperature Scaling</a:t>
            </a:r>
            <a:endParaRPr b="0" i="0" sz="2050" u="none" cap="none" strike="noStrike"/>
          </a:p>
        </p:txBody>
      </p:sp>
      <p:sp>
        <p:nvSpPr>
          <p:cNvPr id="372" name="Google Shape;372;p38"/>
          <p:cNvSpPr/>
          <p:nvPr/>
        </p:nvSpPr>
        <p:spPr>
          <a:xfrm>
            <a:off x="5519142" y="3487579"/>
            <a:ext cx="5914311" cy="32135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Five FFNNs with distinct seeds and temperature calibration</a:t>
            </a:r>
            <a:endParaRPr b="0" i="0" sz="1550" u="none" cap="none" strike="noStrike"/>
          </a:p>
        </p:txBody>
      </p:sp>
      <p:sp>
        <p:nvSpPr>
          <p:cNvPr id="373" name="Google Shape;373;p38"/>
          <p:cNvSpPr/>
          <p:nvPr/>
        </p:nvSpPr>
        <p:spPr>
          <a:xfrm>
            <a:off x="5368409" y="4025265"/>
            <a:ext cx="8508683" cy="11430"/>
          </a:xfrm>
          <a:prstGeom prst="roundRect">
            <a:avLst>
              <a:gd fmla="val 738279"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4" name="Google Shape;374;p38"/>
          <p:cNvPicPr preferRelativeResize="0"/>
          <p:nvPr/>
        </p:nvPicPr>
        <p:blipFill rotWithShape="1">
          <a:blip r:embed="rId7">
            <a:alphaModFix/>
          </a:blip>
          <a:srcRect b="0" l="0" r="0" t="0"/>
          <a:stretch/>
        </p:blipFill>
        <p:spPr>
          <a:xfrm>
            <a:off x="2045375" y="4059912"/>
            <a:ext cx="3927515" cy="1173123"/>
          </a:xfrm>
          <a:prstGeom prst="rect">
            <a:avLst/>
          </a:prstGeom>
          <a:noFill/>
          <a:ln>
            <a:noFill/>
          </a:ln>
        </p:spPr>
      </p:pic>
      <p:pic>
        <p:nvPicPr>
          <p:cNvPr descr="preencoded.png" id="375" name="Google Shape;375;p38"/>
          <p:cNvPicPr preferRelativeResize="0"/>
          <p:nvPr/>
        </p:nvPicPr>
        <p:blipFill rotWithShape="1">
          <a:blip r:embed="rId8">
            <a:alphaModFix/>
          </a:blip>
          <a:srcRect b="0" l="0" r="0" t="0"/>
          <a:stretch/>
        </p:blipFill>
        <p:spPr>
          <a:xfrm>
            <a:off x="3867745" y="4469844"/>
            <a:ext cx="282535" cy="353139"/>
          </a:xfrm>
          <a:prstGeom prst="rect">
            <a:avLst/>
          </a:prstGeom>
          <a:noFill/>
          <a:ln>
            <a:noFill/>
          </a:ln>
        </p:spPr>
      </p:pic>
      <p:sp>
        <p:nvSpPr>
          <p:cNvPr id="376" name="Google Shape;376;p38"/>
          <p:cNvSpPr/>
          <p:nvPr/>
        </p:nvSpPr>
        <p:spPr>
          <a:xfrm>
            <a:off x="6173748" y="4260771"/>
            <a:ext cx="4057412" cy="3295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Phase III: MC-Dropout Conformal</a:t>
            </a:r>
            <a:endParaRPr b="0" i="0" sz="2050" u="none" cap="none" strike="noStrike"/>
          </a:p>
        </p:txBody>
      </p:sp>
      <p:sp>
        <p:nvSpPr>
          <p:cNvPr id="377" name="Google Shape;377;p38"/>
          <p:cNvSpPr/>
          <p:nvPr/>
        </p:nvSpPr>
        <p:spPr>
          <a:xfrm>
            <a:off x="6173748" y="4710827"/>
            <a:ext cx="4869418" cy="32135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50 stochastic forward passes with dropout enabled</a:t>
            </a:r>
            <a:endParaRPr b="0" i="0" sz="1550" u="none" cap="none" strike="noStrike"/>
          </a:p>
        </p:txBody>
      </p:sp>
      <p:sp>
        <p:nvSpPr>
          <p:cNvPr id="378" name="Google Shape;378;p38"/>
          <p:cNvSpPr/>
          <p:nvPr/>
        </p:nvSpPr>
        <p:spPr>
          <a:xfrm>
            <a:off x="6023015" y="5248513"/>
            <a:ext cx="7854077" cy="11430"/>
          </a:xfrm>
          <a:prstGeom prst="roundRect">
            <a:avLst>
              <a:gd fmla="val 738279"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9" name="Google Shape;379;p38"/>
          <p:cNvPicPr preferRelativeResize="0"/>
          <p:nvPr/>
        </p:nvPicPr>
        <p:blipFill rotWithShape="1">
          <a:blip r:embed="rId9">
            <a:alphaModFix/>
          </a:blip>
          <a:srcRect b="0" l="0" r="0" t="0"/>
          <a:stretch/>
        </p:blipFill>
        <p:spPr>
          <a:xfrm>
            <a:off x="1390769" y="5283160"/>
            <a:ext cx="5236607" cy="1173123"/>
          </a:xfrm>
          <a:prstGeom prst="rect">
            <a:avLst/>
          </a:prstGeom>
          <a:noFill/>
          <a:ln>
            <a:noFill/>
          </a:ln>
        </p:spPr>
      </p:pic>
      <p:pic>
        <p:nvPicPr>
          <p:cNvPr descr="preencoded.png" id="380" name="Google Shape;380;p38"/>
          <p:cNvPicPr preferRelativeResize="0"/>
          <p:nvPr/>
        </p:nvPicPr>
        <p:blipFill rotWithShape="1">
          <a:blip r:embed="rId10">
            <a:alphaModFix/>
          </a:blip>
          <a:srcRect b="0" l="0" r="0" t="0"/>
          <a:stretch/>
        </p:blipFill>
        <p:spPr>
          <a:xfrm>
            <a:off x="3867745" y="5693093"/>
            <a:ext cx="282535" cy="353139"/>
          </a:xfrm>
          <a:prstGeom prst="rect">
            <a:avLst/>
          </a:prstGeom>
          <a:noFill/>
          <a:ln>
            <a:noFill/>
          </a:ln>
        </p:spPr>
      </p:pic>
      <p:sp>
        <p:nvSpPr>
          <p:cNvPr id="381" name="Google Shape;381;p38"/>
          <p:cNvSpPr/>
          <p:nvPr/>
        </p:nvSpPr>
        <p:spPr>
          <a:xfrm>
            <a:off x="6828234" y="5484019"/>
            <a:ext cx="3686056" cy="3295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Phase II: Single- vs. Multi-Task</a:t>
            </a:r>
            <a:endParaRPr b="0" i="0" sz="2050" u="none" cap="none" strike="noStrike"/>
          </a:p>
        </p:txBody>
      </p:sp>
      <p:sp>
        <p:nvSpPr>
          <p:cNvPr id="382" name="Google Shape;382;p38"/>
          <p:cNvSpPr/>
          <p:nvPr/>
        </p:nvSpPr>
        <p:spPr>
          <a:xfrm>
            <a:off x="6828234" y="5934075"/>
            <a:ext cx="3910965" cy="32135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Independent FFNNs vs. multi-head FFNN</a:t>
            </a:r>
            <a:endParaRPr b="0" i="0" sz="1550" u="none" cap="none" strike="noStrike"/>
          </a:p>
        </p:txBody>
      </p:sp>
      <p:sp>
        <p:nvSpPr>
          <p:cNvPr id="383" name="Google Shape;383;p38"/>
          <p:cNvSpPr/>
          <p:nvPr/>
        </p:nvSpPr>
        <p:spPr>
          <a:xfrm>
            <a:off x="6677501" y="6471761"/>
            <a:ext cx="7199590" cy="11430"/>
          </a:xfrm>
          <a:prstGeom prst="roundRect">
            <a:avLst>
              <a:gd fmla="val 738279"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84" name="Google Shape;384;p38"/>
          <p:cNvPicPr preferRelativeResize="0"/>
          <p:nvPr/>
        </p:nvPicPr>
        <p:blipFill rotWithShape="1">
          <a:blip r:embed="rId11">
            <a:alphaModFix/>
          </a:blip>
          <a:srcRect b="0" l="0" r="0" t="0"/>
          <a:stretch/>
        </p:blipFill>
        <p:spPr>
          <a:xfrm>
            <a:off x="736163" y="6506408"/>
            <a:ext cx="6545818" cy="1173123"/>
          </a:xfrm>
          <a:prstGeom prst="rect">
            <a:avLst/>
          </a:prstGeom>
          <a:noFill/>
          <a:ln>
            <a:noFill/>
          </a:ln>
        </p:spPr>
      </p:pic>
      <p:pic>
        <p:nvPicPr>
          <p:cNvPr descr="preencoded.png" id="385" name="Google Shape;385;p38"/>
          <p:cNvPicPr preferRelativeResize="0"/>
          <p:nvPr/>
        </p:nvPicPr>
        <p:blipFill rotWithShape="1">
          <a:blip r:embed="rId12">
            <a:alphaModFix/>
          </a:blip>
          <a:srcRect b="0" l="0" r="0" t="0"/>
          <a:stretch/>
        </p:blipFill>
        <p:spPr>
          <a:xfrm>
            <a:off x="3867745" y="6916341"/>
            <a:ext cx="282535" cy="353139"/>
          </a:xfrm>
          <a:prstGeom prst="rect">
            <a:avLst/>
          </a:prstGeom>
          <a:noFill/>
          <a:ln>
            <a:noFill/>
          </a:ln>
        </p:spPr>
      </p:pic>
      <p:sp>
        <p:nvSpPr>
          <p:cNvPr id="386" name="Google Shape;386;p38"/>
          <p:cNvSpPr/>
          <p:nvPr/>
        </p:nvSpPr>
        <p:spPr>
          <a:xfrm>
            <a:off x="7482840" y="6707267"/>
            <a:ext cx="4843224" cy="32956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Phase I: Inductive Conformal Prediction</a:t>
            </a:r>
            <a:endParaRPr b="0" i="0" sz="2050" u="none" cap="none" strike="noStrike"/>
          </a:p>
        </p:txBody>
      </p:sp>
      <p:sp>
        <p:nvSpPr>
          <p:cNvPr id="387" name="Google Shape;387;p38"/>
          <p:cNvSpPr/>
          <p:nvPr/>
        </p:nvSpPr>
        <p:spPr>
          <a:xfrm>
            <a:off x="7482840" y="7157323"/>
            <a:ext cx="5186482" cy="32135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70% fitting, 15% calibration with nonconformity scores</a:t>
            </a:r>
            <a:endParaRPr b="0" i="0" sz="1550" u="none" cap="none" strike="noStrike"/>
          </a:p>
        </p:txBody>
      </p:sp>
      <p:pic>
        <p:nvPicPr>
          <p:cNvPr id="388" name="Google Shape;388;p38"/>
          <p:cNvPicPr preferRelativeResize="0"/>
          <p:nvPr/>
        </p:nvPicPr>
        <p:blipFill>
          <a:blip r:embed="rId13">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9"/>
          <p:cNvSpPr/>
          <p:nvPr/>
        </p:nvSpPr>
        <p:spPr>
          <a:xfrm>
            <a:off x="584478" y="858441"/>
            <a:ext cx="4383643" cy="547926"/>
          </a:xfrm>
          <a:prstGeom prst="rect">
            <a:avLst/>
          </a:prstGeom>
          <a:noFill/>
          <a:ln>
            <a:noFill/>
          </a:ln>
        </p:spPr>
        <p:txBody>
          <a:bodyPr anchorCtr="0" anchor="t" bIns="0" lIns="0" spcFirstLastPara="1" rIns="0" wrap="square" tIns="0">
            <a:noAutofit/>
          </a:bodyPr>
          <a:lstStyle/>
          <a:p>
            <a:pPr indent="0" lvl="0" marL="0" marR="0" rtl="0" algn="l">
              <a:lnSpc>
                <a:spcPct val="124637"/>
              </a:lnSpc>
              <a:spcBef>
                <a:spcPts val="0"/>
              </a:spcBef>
              <a:spcAft>
                <a:spcPts val="0"/>
              </a:spcAft>
              <a:buClr>
                <a:srgbClr val="000000"/>
              </a:buClr>
              <a:buSzPts val="3450"/>
              <a:buFont typeface="Petrona"/>
              <a:buNone/>
            </a:pPr>
            <a:r>
              <a:rPr b="1" i="0" lang="en-US" sz="3450" u="none" cap="none" strike="noStrike">
                <a:solidFill>
                  <a:srgbClr val="000000"/>
                </a:solidFill>
                <a:latin typeface="Petrona"/>
                <a:ea typeface="Petrona"/>
                <a:cs typeface="Petrona"/>
                <a:sym typeface="Petrona"/>
              </a:rPr>
              <a:t>Inference Methods</a:t>
            </a:r>
            <a:endParaRPr b="0" i="0" sz="3450" u="none" cap="none" strike="noStrike"/>
          </a:p>
        </p:txBody>
      </p:sp>
      <p:sp>
        <p:nvSpPr>
          <p:cNvPr id="395" name="Google Shape;395;p39"/>
          <p:cNvSpPr/>
          <p:nvPr/>
        </p:nvSpPr>
        <p:spPr>
          <a:xfrm>
            <a:off x="2517219" y="2363986"/>
            <a:ext cx="2191822" cy="273963"/>
          </a:xfrm>
          <a:prstGeom prst="rect">
            <a:avLst/>
          </a:prstGeom>
          <a:noFill/>
          <a:ln>
            <a:noFill/>
          </a:ln>
        </p:spPr>
        <p:txBody>
          <a:bodyPr anchorCtr="0" anchor="t" bIns="0" lIns="0" spcFirstLastPara="1" rIns="0" wrap="square" tIns="0">
            <a:noAutofit/>
          </a:bodyPr>
          <a:lstStyle/>
          <a:p>
            <a:pPr indent="0" lvl="0" marL="0" marR="0" rtl="0" algn="r">
              <a:lnSpc>
                <a:spcPct val="126470"/>
              </a:lnSpc>
              <a:spcBef>
                <a:spcPts val="0"/>
              </a:spcBef>
              <a:spcAft>
                <a:spcPts val="0"/>
              </a:spcAft>
              <a:buClr>
                <a:srgbClr val="272525"/>
              </a:buClr>
              <a:buSzPts val="1700"/>
              <a:buFont typeface="Petrona"/>
              <a:buNone/>
            </a:pPr>
            <a:r>
              <a:rPr b="1" i="0" lang="en-US" sz="1700" u="none" cap="none" strike="noStrike">
                <a:solidFill>
                  <a:srgbClr val="272525"/>
                </a:solidFill>
                <a:latin typeface="Petrona"/>
                <a:ea typeface="Petrona"/>
                <a:cs typeface="Petrona"/>
                <a:sym typeface="Petrona"/>
              </a:rPr>
              <a:t>Phase I Inference</a:t>
            </a:r>
            <a:endParaRPr b="0" i="0" sz="1700" u="none" cap="none" strike="noStrike"/>
          </a:p>
        </p:txBody>
      </p:sp>
      <p:sp>
        <p:nvSpPr>
          <p:cNvPr id="396" name="Google Shape;396;p39"/>
          <p:cNvSpPr/>
          <p:nvPr/>
        </p:nvSpPr>
        <p:spPr>
          <a:xfrm>
            <a:off x="584478" y="2738080"/>
            <a:ext cx="4124563" cy="1335881"/>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Applied learned nonconformity thresholds to test samples. Each endpoint's softmax probability was converted into a conformal set. At ε = 0.10, endpoint coverage ranged from 0.89 to 0.92, with average set sizes between 1.8 and 1.9.</a:t>
            </a:r>
            <a:endParaRPr b="0" i="0" sz="1300" u="none" cap="none" strike="noStrike"/>
          </a:p>
        </p:txBody>
      </p:sp>
      <p:pic>
        <p:nvPicPr>
          <p:cNvPr descr="preencoded.png" id="397" name="Google Shape;397;p39"/>
          <p:cNvPicPr preferRelativeResize="0"/>
          <p:nvPr/>
        </p:nvPicPr>
        <p:blipFill rotWithShape="1">
          <a:blip r:embed="rId3">
            <a:alphaModFix/>
          </a:blip>
          <a:srcRect b="0" l="0" r="0" t="0"/>
          <a:stretch/>
        </p:blipFill>
        <p:spPr>
          <a:xfrm>
            <a:off x="4959429" y="2199918"/>
            <a:ext cx="4711422" cy="4711422"/>
          </a:xfrm>
          <a:prstGeom prst="rect">
            <a:avLst/>
          </a:prstGeom>
          <a:noFill/>
          <a:ln>
            <a:noFill/>
          </a:ln>
        </p:spPr>
      </p:pic>
      <p:pic>
        <p:nvPicPr>
          <p:cNvPr descr="preencoded.png" id="398" name="Google Shape;398;p39"/>
          <p:cNvPicPr preferRelativeResize="0"/>
          <p:nvPr/>
        </p:nvPicPr>
        <p:blipFill rotWithShape="1">
          <a:blip r:embed="rId4">
            <a:alphaModFix/>
          </a:blip>
          <a:srcRect b="0" l="0" r="0" t="0"/>
          <a:stretch/>
        </p:blipFill>
        <p:spPr>
          <a:xfrm>
            <a:off x="6042660" y="3215164"/>
            <a:ext cx="249793" cy="312301"/>
          </a:xfrm>
          <a:prstGeom prst="rect">
            <a:avLst/>
          </a:prstGeom>
          <a:noFill/>
          <a:ln>
            <a:noFill/>
          </a:ln>
        </p:spPr>
      </p:pic>
      <p:sp>
        <p:nvSpPr>
          <p:cNvPr id="399" name="Google Shape;399;p39"/>
          <p:cNvSpPr/>
          <p:nvPr/>
        </p:nvSpPr>
        <p:spPr>
          <a:xfrm>
            <a:off x="9921240" y="1740337"/>
            <a:ext cx="2191822" cy="273963"/>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272525"/>
              </a:buClr>
              <a:buSzPts val="1700"/>
              <a:buFont typeface="Petrona"/>
              <a:buNone/>
            </a:pPr>
            <a:r>
              <a:rPr b="1" i="0" lang="en-US" sz="1700" u="none" cap="none" strike="noStrike">
                <a:solidFill>
                  <a:srgbClr val="272525"/>
                </a:solidFill>
                <a:latin typeface="Petrona"/>
                <a:ea typeface="Petrona"/>
                <a:cs typeface="Petrona"/>
                <a:sym typeface="Petrona"/>
              </a:rPr>
              <a:t>Phase II Inference</a:t>
            </a:r>
            <a:endParaRPr b="0" i="0" sz="1700" u="none" cap="none" strike="noStrike"/>
          </a:p>
        </p:txBody>
      </p:sp>
      <p:sp>
        <p:nvSpPr>
          <p:cNvPr id="400" name="Google Shape;400;p39"/>
          <p:cNvSpPr/>
          <p:nvPr/>
        </p:nvSpPr>
        <p:spPr>
          <a:xfrm>
            <a:off x="9921240" y="2114431"/>
            <a:ext cx="4124682" cy="160305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Single-task models repeated Phase I protocol independently per endpoint, then applied the OR-rule. Multi-task model's shared representation led to more consistent probability distributions and improved conformal thresholds, achieving 0.902 compound-level accuracy.</a:t>
            </a:r>
            <a:endParaRPr b="0" i="0" sz="1300" u="none" cap="none" strike="noStrike"/>
          </a:p>
        </p:txBody>
      </p:sp>
      <p:pic>
        <p:nvPicPr>
          <p:cNvPr descr="preencoded.png" id="401" name="Google Shape;401;p39"/>
          <p:cNvPicPr preferRelativeResize="0"/>
          <p:nvPr/>
        </p:nvPicPr>
        <p:blipFill rotWithShape="1">
          <a:blip r:embed="rId5">
            <a:alphaModFix/>
          </a:blip>
          <a:srcRect b="0" l="0" r="0" t="0"/>
          <a:stretch/>
        </p:blipFill>
        <p:spPr>
          <a:xfrm>
            <a:off x="4959429" y="2199918"/>
            <a:ext cx="4711422" cy="4711422"/>
          </a:xfrm>
          <a:prstGeom prst="rect">
            <a:avLst/>
          </a:prstGeom>
          <a:noFill/>
          <a:ln>
            <a:noFill/>
          </a:ln>
        </p:spPr>
      </p:pic>
      <p:pic>
        <p:nvPicPr>
          <p:cNvPr descr="preencoded.png" id="402" name="Google Shape;402;p39"/>
          <p:cNvPicPr preferRelativeResize="0"/>
          <p:nvPr/>
        </p:nvPicPr>
        <p:blipFill rotWithShape="1">
          <a:blip r:embed="rId6">
            <a:alphaModFix/>
          </a:blip>
          <a:srcRect b="0" l="0" r="0" t="0"/>
          <a:stretch/>
        </p:blipFill>
        <p:spPr>
          <a:xfrm>
            <a:off x="7961828" y="2942034"/>
            <a:ext cx="249793" cy="312301"/>
          </a:xfrm>
          <a:prstGeom prst="rect">
            <a:avLst/>
          </a:prstGeom>
          <a:noFill/>
          <a:ln>
            <a:noFill/>
          </a:ln>
        </p:spPr>
      </p:pic>
      <p:sp>
        <p:nvSpPr>
          <p:cNvPr id="403" name="Google Shape;403;p39"/>
          <p:cNvSpPr/>
          <p:nvPr/>
        </p:nvSpPr>
        <p:spPr>
          <a:xfrm>
            <a:off x="10004822" y="3967877"/>
            <a:ext cx="2191822" cy="273963"/>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272525"/>
              </a:buClr>
              <a:buSzPts val="1700"/>
              <a:buFont typeface="Petrona"/>
              <a:buNone/>
            </a:pPr>
            <a:r>
              <a:rPr b="1" i="0" lang="en-US" sz="1700" u="none" cap="none" strike="noStrike">
                <a:solidFill>
                  <a:srgbClr val="272525"/>
                </a:solidFill>
                <a:latin typeface="Petrona"/>
                <a:ea typeface="Petrona"/>
                <a:cs typeface="Petrona"/>
                <a:sym typeface="Petrona"/>
              </a:rPr>
              <a:t>Phase III Inference</a:t>
            </a:r>
            <a:endParaRPr b="0" i="0" sz="1700" u="none" cap="none" strike="noStrike"/>
          </a:p>
        </p:txBody>
      </p:sp>
      <p:sp>
        <p:nvSpPr>
          <p:cNvPr id="404" name="Google Shape;404;p39"/>
          <p:cNvSpPr/>
          <p:nvPr/>
        </p:nvSpPr>
        <p:spPr>
          <a:xfrm>
            <a:off x="10004822" y="4341971"/>
            <a:ext cx="4041100" cy="133588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50 stochastic forward passes per test compound, capturing epistemic uncertainty. Applied inductive thresholds to mean softmax probability. Preserved nominal coverage (~90%) while reducing average set size by up to 5%.</a:t>
            </a:r>
            <a:endParaRPr b="0" i="0" sz="1300" u="none" cap="none" strike="noStrike"/>
          </a:p>
        </p:txBody>
      </p:sp>
      <p:pic>
        <p:nvPicPr>
          <p:cNvPr descr="preencoded.png" id="405" name="Google Shape;405;p39"/>
          <p:cNvPicPr preferRelativeResize="0"/>
          <p:nvPr/>
        </p:nvPicPr>
        <p:blipFill rotWithShape="1">
          <a:blip r:embed="rId7">
            <a:alphaModFix/>
          </a:blip>
          <a:srcRect b="0" l="0" r="0" t="0"/>
          <a:stretch/>
        </p:blipFill>
        <p:spPr>
          <a:xfrm>
            <a:off x="4959429" y="2199918"/>
            <a:ext cx="4711422" cy="4711422"/>
          </a:xfrm>
          <a:prstGeom prst="rect">
            <a:avLst/>
          </a:prstGeom>
          <a:noFill/>
          <a:ln>
            <a:noFill/>
          </a:ln>
        </p:spPr>
      </p:pic>
      <p:sp>
        <p:nvSpPr>
          <p:cNvPr id="406" name="Google Shape;406;p39"/>
          <p:cNvSpPr/>
          <p:nvPr/>
        </p:nvSpPr>
        <p:spPr>
          <a:xfrm>
            <a:off x="8814673" y="4682847"/>
            <a:ext cx="249793" cy="312301"/>
          </a:xfrm>
          <a:prstGeom prst="rect">
            <a:avLst/>
          </a:prstGeom>
          <a:noFill/>
          <a:ln>
            <a:noFill/>
          </a:ln>
        </p:spPr>
        <p:txBody>
          <a:bodyPr anchorCtr="0" anchor="t" bIns="0" lIns="0" spcFirstLastPara="1" rIns="0" wrap="square" tIns="0">
            <a:noAutofit/>
          </a:bodyPr>
          <a:lstStyle/>
          <a:p>
            <a:pPr indent="0" lvl="0" marL="0" marR="0" rtl="0" algn="l">
              <a:lnSpc>
                <a:spcPct val="158974"/>
              </a:lnSpc>
              <a:spcBef>
                <a:spcPts val="0"/>
              </a:spcBef>
              <a:spcAft>
                <a:spcPts val="0"/>
              </a:spcAft>
              <a:buClr>
                <a:srgbClr val="272525"/>
              </a:buClr>
              <a:buSzPts val="1950"/>
              <a:buFont typeface="Petrona"/>
              <a:buNone/>
            </a:pPr>
            <a:r>
              <a:rPr b="1" i="0" lang="en-US" sz="1950" u="none" cap="none" strike="noStrike">
                <a:solidFill>
                  <a:srgbClr val="272525"/>
                </a:solidFill>
                <a:latin typeface="Petrona"/>
                <a:ea typeface="Petrona"/>
                <a:cs typeface="Petrona"/>
                <a:sym typeface="Petrona"/>
              </a:rPr>
              <a:t>3</a:t>
            </a:r>
            <a:endParaRPr b="0" i="0" sz="1950" u="none" cap="none" strike="noStrike"/>
          </a:p>
        </p:txBody>
      </p:sp>
      <p:sp>
        <p:nvSpPr>
          <p:cNvPr id="407" name="Google Shape;407;p39"/>
          <p:cNvSpPr/>
          <p:nvPr/>
        </p:nvSpPr>
        <p:spPr>
          <a:xfrm>
            <a:off x="9921240" y="5928241"/>
            <a:ext cx="2191822" cy="273963"/>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272525"/>
              </a:buClr>
              <a:buSzPts val="1700"/>
              <a:buFont typeface="Petrona"/>
              <a:buNone/>
            </a:pPr>
            <a:r>
              <a:rPr b="1" i="0" lang="en-US" sz="1700" u="none" cap="none" strike="noStrike">
                <a:solidFill>
                  <a:srgbClr val="272525"/>
                </a:solidFill>
                <a:latin typeface="Petrona"/>
                <a:ea typeface="Petrona"/>
                <a:cs typeface="Petrona"/>
                <a:sym typeface="Petrona"/>
              </a:rPr>
              <a:t>Phase IV Inference</a:t>
            </a:r>
            <a:endParaRPr b="0" i="0" sz="1700" u="none" cap="none" strike="noStrike"/>
          </a:p>
        </p:txBody>
      </p:sp>
      <p:sp>
        <p:nvSpPr>
          <p:cNvPr id="408" name="Google Shape;408;p39"/>
          <p:cNvSpPr/>
          <p:nvPr/>
        </p:nvSpPr>
        <p:spPr>
          <a:xfrm>
            <a:off x="9921240" y="6302335"/>
            <a:ext cx="4124682" cy="106870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Loaded five FFNN models per endpoint and averaged temperature-scaled softmax outputs. Produced smoother probability estimates, enabling smaller threshold values and 3% narrower intervals.</a:t>
            </a:r>
            <a:endParaRPr b="0" i="0" sz="1300" u="none" cap="none" strike="noStrike"/>
          </a:p>
        </p:txBody>
      </p:sp>
      <p:pic>
        <p:nvPicPr>
          <p:cNvPr descr="preencoded.png" id="409" name="Google Shape;409;p39"/>
          <p:cNvPicPr preferRelativeResize="0"/>
          <p:nvPr/>
        </p:nvPicPr>
        <p:blipFill rotWithShape="1">
          <a:blip r:embed="rId8">
            <a:alphaModFix/>
          </a:blip>
          <a:srcRect b="0" l="0" r="0" t="0"/>
          <a:stretch/>
        </p:blipFill>
        <p:spPr>
          <a:xfrm>
            <a:off x="4959429" y="2199918"/>
            <a:ext cx="4711422" cy="4711422"/>
          </a:xfrm>
          <a:prstGeom prst="rect">
            <a:avLst/>
          </a:prstGeom>
          <a:noFill/>
          <a:ln>
            <a:noFill/>
          </a:ln>
        </p:spPr>
      </p:pic>
      <p:pic>
        <p:nvPicPr>
          <p:cNvPr descr="preencoded.png" id="410" name="Google Shape;410;p39"/>
          <p:cNvPicPr preferRelativeResize="0"/>
          <p:nvPr/>
        </p:nvPicPr>
        <p:blipFill rotWithShape="1">
          <a:blip r:embed="rId9">
            <a:alphaModFix/>
          </a:blip>
          <a:srcRect b="0" l="0" r="0" t="0"/>
          <a:stretch/>
        </p:blipFill>
        <p:spPr>
          <a:xfrm>
            <a:off x="7422475" y="6031944"/>
            <a:ext cx="249793" cy="312301"/>
          </a:xfrm>
          <a:prstGeom prst="rect">
            <a:avLst/>
          </a:prstGeom>
          <a:noFill/>
          <a:ln>
            <a:noFill/>
          </a:ln>
        </p:spPr>
      </p:pic>
      <p:sp>
        <p:nvSpPr>
          <p:cNvPr id="411" name="Google Shape;411;p39"/>
          <p:cNvSpPr/>
          <p:nvPr/>
        </p:nvSpPr>
        <p:spPr>
          <a:xfrm>
            <a:off x="2517219" y="5304473"/>
            <a:ext cx="2191822" cy="273963"/>
          </a:xfrm>
          <a:prstGeom prst="rect">
            <a:avLst/>
          </a:prstGeom>
          <a:noFill/>
          <a:ln>
            <a:noFill/>
          </a:ln>
        </p:spPr>
        <p:txBody>
          <a:bodyPr anchorCtr="0" anchor="t" bIns="0" lIns="0" spcFirstLastPara="1" rIns="0" wrap="square" tIns="0">
            <a:noAutofit/>
          </a:bodyPr>
          <a:lstStyle/>
          <a:p>
            <a:pPr indent="0" lvl="0" marL="0" marR="0" rtl="0" algn="r">
              <a:lnSpc>
                <a:spcPct val="126470"/>
              </a:lnSpc>
              <a:spcBef>
                <a:spcPts val="0"/>
              </a:spcBef>
              <a:spcAft>
                <a:spcPts val="0"/>
              </a:spcAft>
              <a:buClr>
                <a:srgbClr val="272525"/>
              </a:buClr>
              <a:buSzPts val="1700"/>
              <a:buFont typeface="Petrona"/>
              <a:buNone/>
            </a:pPr>
            <a:r>
              <a:rPr b="1" i="0" lang="en-US" sz="1700" u="none" cap="none" strike="noStrike">
                <a:solidFill>
                  <a:srgbClr val="272525"/>
                </a:solidFill>
                <a:latin typeface="Petrona"/>
                <a:ea typeface="Petrona"/>
                <a:cs typeface="Petrona"/>
                <a:sym typeface="Petrona"/>
              </a:rPr>
              <a:t>Phase V Inference</a:t>
            </a:r>
            <a:endParaRPr b="0" i="0" sz="1700" u="none" cap="none" strike="noStrike"/>
          </a:p>
        </p:txBody>
      </p:sp>
      <p:sp>
        <p:nvSpPr>
          <p:cNvPr id="412" name="Google Shape;412;p39"/>
          <p:cNvSpPr/>
          <p:nvPr/>
        </p:nvSpPr>
        <p:spPr>
          <a:xfrm>
            <a:off x="584478" y="5678567"/>
            <a:ext cx="4124563" cy="1335881"/>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272525"/>
              </a:buClr>
              <a:buSzPts val="1300"/>
              <a:buFont typeface="Inter"/>
              <a:buNone/>
            </a:pPr>
            <a:r>
              <a:rPr b="0" i="0" lang="en-US" sz="1300" u="none" cap="none" strike="noStrike">
                <a:solidFill>
                  <a:srgbClr val="272525"/>
                </a:solidFill>
                <a:latin typeface="Inter"/>
                <a:ea typeface="Inter"/>
                <a:cs typeface="Inter"/>
                <a:sym typeface="Inter"/>
              </a:rPr>
              <a:t>Directly used quantile regression head outputs to form prediction intervals. Addressed heteroskedasticity, yielding tight intervals for well-understood chemical regions and wider ones for novel scaffolds.</a:t>
            </a:r>
            <a:endParaRPr b="0" i="0" sz="1300" u="none" cap="none" strike="noStrike"/>
          </a:p>
        </p:txBody>
      </p:sp>
      <p:pic>
        <p:nvPicPr>
          <p:cNvPr descr="preencoded.png" id="413" name="Google Shape;413;p39"/>
          <p:cNvPicPr preferRelativeResize="0"/>
          <p:nvPr/>
        </p:nvPicPr>
        <p:blipFill rotWithShape="1">
          <a:blip r:embed="rId10">
            <a:alphaModFix/>
          </a:blip>
          <a:srcRect b="0" l="0" r="0" t="0"/>
          <a:stretch/>
        </p:blipFill>
        <p:spPr>
          <a:xfrm>
            <a:off x="4959429" y="2199918"/>
            <a:ext cx="4711422" cy="4711422"/>
          </a:xfrm>
          <a:prstGeom prst="rect">
            <a:avLst/>
          </a:prstGeom>
          <a:noFill/>
          <a:ln>
            <a:noFill/>
          </a:ln>
        </p:spPr>
      </p:pic>
      <p:pic>
        <p:nvPicPr>
          <p:cNvPr descr="preencoded.png" id="414" name="Google Shape;414;p39"/>
          <p:cNvPicPr preferRelativeResize="0"/>
          <p:nvPr/>
        </p:nvPicPr>
        <p:blipFill rotWithShape="1">
          <a:blip r:embed="rId11">
            <a:alphaModFix/>
          </a:blip>
          <a:srcRect b="0" l="0" r="0" t="0"/>
          <a:stretch/>
        </p:blipFill>
        <p:spPr>
          <a:xfrm>
            <a:off x="5709285" y="5124807"/>
            <a:ext cx="249793" cy="312301"/>
          </a:xfrm>
          <a:prstGeom prst="rect">
            <a:avLst/>
          </a:prstGeom>
          <a:noFill/>
          <a:ln>
            <a:noFill/>
          </a:ln>
        </p:spPr>
      </p:pic>
      <p:pic>
        <p:nvPicPr>
          <p:cNvPr id="415" name="Google Shape;415;p39"/>
          <p:cNvPicPr preferRelativeResize="0"/>
          <p:nvPr/>
        </p:nvPicPr>
        <p:blipFill>
          <a:blip r:embed="rId12">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descr="preencoded.png" id="421" name="Google Shape;421;p4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22" name="Google Shape;422;p40"/>
          <p:cNvSpPr/>
          <p:nvPr/>
        </p:nvSpPr>
        <p:spPr>
          <a:xfrm>
            <a:off x="689610" y="697706"/>
            <a:ext cx="6164223" cy="646509"/>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000000"/>
              </a:buClr>
              <a:buSzPts val="4050"/>
              <a:buFont typeface="Petrona"/>
              <a:buNone/>
            </a:pPr>
            <a:r>
              <a:rPr b="1" i="0" lang="en-US" sz="4050" u="none" cap="none" strike="noStrike">
                <a:solidFill>
                  <a:srgbClr val="000000"/>
                </a:solidFill>
                <a:latin typeface="Petrona"/>
                <a:ea typeface="Petrona"/>
                <a:cs typeface="Petrona"/>
                <a:sym typeface="Petrona"/>
              </a:rPr>
              <a:t>Expected Baseline Results</a:t>
            </a:r>
            <a:endParaRPr b="0" i="0" sz="4050" u="none" cap="none" strike="noStrike"/>
          </a:p>
        </p:txBody>
      </p:sp>
      <p:sp>
        <p:nvSpPr>
          <p:cNvPr id="423" name="Google Shape;423;p40"/>
          <p:cNvSpPr/>
          <p:nvPr/>
        </p:nvSpPr>
        <p:spPr>
          <a:xfrm>
            <a:off x="689610" y="1738193"/>
            <a:ext cx="3734633" cy="65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5100"/>
              <a:buFont typeface="Petrona"/>
              <a:buNone/>
            </a:pPr>
            <a:r>
              <a:rPr b="1" i="0" lang="en-US" sz="5100" u="none" cap="none" strike="noStrike">
                <a:solidFill>
                  <a:srgbClr val="272525"/>
                </a:solidFill>
                <a:latin typeface="Petrona"/>
                <a:ea typeface="Petrona"/>
                <a:cs typeface="Petrona"/>
                <a:sym typeface="Petrona"/>
              </a:rPr>
              <a:t>90%</a:t>
            </a:r>
            <a:endParaRPr b="0" i="0" sz="5100" u="none" cap="none" strike="noStrike"/>
          </a:p>
        </p:txBody>
      </p:sp>
      <p:sp>
        <p:nvSpPr>
          <p:cNvPr id="424" name="Google Shape;424;p40"/>
          <p:cNvSpPr/>
          <p:nvPr/>
        </p:nvSpPr>
        <p:spPr>
          <a:xfrm>
            <a:off x="1263848" y="2634615"/>
            <a:ext cx="2586038" cy="323255"/>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Coverage</a:t>
            </a:r>
            <a:endParaRPr b="0" i="0" sz="2000" u="none" cap="none" strike="noStrike"/>
          </a:p>
        </p:txBody>
      </p:sp>
      <p:sp>
        <p:nvSpPr>
          <p:cNvPr id="425" name="Google Shape;425;p40"/>
          <p:cNvSpPr/>
          <p:nvPr/>
        </p:nvSpPr>
        <p:spPr>
          <a:xfrm>
            <a:off x="689610" y="3075980"/>
            <a:ext cx="3734633" cy="630555"/>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Zhang et al. reported 90% coverage at ε = 0.10</a:t>
            </a:r>
            <a:endParaRPr b="0" i="0" sz="1550" u="none" cap="none" strike="noStrike"/>
          </a:p>
        </p:txBody>
      </p:sp>
      <p:sp>
        <p:nvSpPr>
          <p:cNvPr id="426" name="Google Shape;426;p40"/>
          <p:cNvSpPr/>
          <p:nvPr/>
        </p:nvSpPr>
        <p:spPr>
          <a:xfrm>
            <a:off x="4719757" y="1738193"/>
            <a:ext cx="3734633" cy="65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5100"/>
              <a:buFont typeface="Petrona"/>
              <a:buNone/>
            </a:pPr>
            <a:r>
              <a:rPr b="1" i="0" lang="en-US" sz="5100" u="none" cap="none" strike="noStrike">
                <a:solidFill>
                  <a:srgbClr val="272525"/>
                </a:solidFill>
                <a:latin typeface="Petrona"/>
                <a:ea typeface="Petrona"/>
                <a:cs typeface="Petrona"/>
                <a:sym typeface="Petrona"/>
              </a:rPr>
              <a:t>1.8</a:t>
            </a:r>
            <a:endParaRPr b="0" i="0" sz="5100" u="none" cap="none" strike="noStrike"/>
          </a:p>
        </p:txBody>
      </p:sp>
      <p:sp>
        <p:nvSpPr>
          <p:cNvPr id="427" name="Google Shape;427;p40"/>
          <p:cNvSpPr/>
          <p:nvPr/>
        </p:nvSpPr>
        <p:spPr>
          <a:xfrm>
            <a:off x="5293995" y="2634615"/>
            <a:ext cx="2586038" cy="323255"/>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Average Set Size</a:t>
            </a:r>
            <a:endParaRPr b="0" i="0" sz="2000" u="none" cap="none" strike="noStrike"/>
          </a:p>
        </p:txBody>
      </p:sp>
      <p:sp>
        <p:nvSpPr>
          <p:cNvPr id="428" name="Google Shape;428;p40"/>
          <p:cNvSpPr/>
          <p:nvPr/>
        </p:nvSpPr>
        <p:spPr>
          <a:xfrm>
            <a:off x="4719757" y="3075980"/>
            <a:ext cx="3734633" cy="315278"/>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Average prediction set size at ε = 0.10</a:t>
            </a:r>
            <a:endParaRPr b="0" i="0" sz="1550" u="none" cap="none" strike="noStrike"/>
          </a:p>
        </p:txBody>
      </p:sp>
      <p:sp>
        <p:nvSpPr>
          <p:cNvPr id="429" name="Google Shape;429;p40"/>
          <p:cNvSpPr/>
          <p:nvPr/>
        </p:nvSpPr>
        <p:spPr>
          <a:xfrm>
            <a:off x="2704624" y="4396026"/>
            <a:ext cx="3734633" cy="65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5100"/>
              <a:buFont typeface="Petrona"/>
              <a:buNone/>
            </a:pPr>
            <a:r>
              <a:rPr b="1" i="0" lang="en-US" sz="5100" u="none" cap="none" strike="noStrike">
                <a:solidFill>
                  <a:srgbClr val="272525"/>
                </a:solidFill>
                <a:latin typeface="Petrona"/>
                <a:ea typeface="Petrona"/>
                <a:cs typeface="Petrona"/>
                <a:sym typeface="Petrona"/>
              </a:rPr>
              <a:t>0.60</a:t>
            </a:r>
            <a:endParaRPr b="0" i="0" sz="5100" u="none" cap="none" strike="noStrike"/>
          </a:p>
        </p:txBody>
      </p:sp>
      <p:sp>
        <p:nvSpPr>
          <p:cNvPr id="430" name="Google Shape;430;p40"/>
          <p:cNvSpPr/>
          <p:nvPr/>
        </p:nvSpPr>
        <p:spPr>
          <a:xfrm>
            <a:off x="3014901" y="5292447"/>
            <a:ext cx="3114080" cy="323255"/>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Compound-level Accuracy</a:t>
            </a:r>
            <a:endParaRPr b="0" i="0" sz="2000" u="none" cap="none" strike="noStrike"/>
          </a:p>
        </p:txBody>
      </p:sp>
      <p:sp>
        <p:nvSpPr>
          <p:cNvPr id="431" name="Google Shape;431;p40"/>
          <p:cNvSpPr/>
          <p:nvPr/>
        </p:nvSpPr>
        <p:spPr>
          <a:xfrm>
            <a:off x="2704624" y="5733812"/>
            <a:ext cx="3734633" cy="315278"/>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Under OR-rule aggregation</a:t>
            </a:r>
            <a:endParaRPr b="0" i="0" sz="1550" u="none" cap="none" strike="noStrike"/>
          </a:p>
        </p:txBody>
      </p:sp>
      <p:sp>
        <p:nvSpPr>
          <p:cNvPr id="432" name="Google Shape;432;p40"/>
          <p:cNvSpPr/>
          <p:nvPr/>
        </p:nvSpPr>
        <p:spPr>
          <a:xfrm>
            <a:off x="689610" y="6270665"/>
            <a:ext cx="7764780" cy="126111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These baseline results from Zhang et al. serve as the benchmark for our extended conformal prediction pipeline. Our implementation aims to match or exceed these performance metrics while introducing additional calibration phases and inference methods to enhance the robustness and applicability of toxicity prediction models.</a:t>
            </a:r>
            <a:endParaRPr b="0" i="0" sz="155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1"/>
          <p:cNvSpPr/>
          <p:nvPr/>
        </p:nvSpPr>
        <p:spPr>
          <a:xfrm>
            <a:off x="4034433" y="772239"/>
            <a:ext cx="5539800" cy="496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3100"/>
              <a:buFont typeface="Petrona"/>
              <a:buNone/>
            </a:pPr>
            <a:r>
              <a:rPr b="1" i="0" lang="en-US" sz="3100" u="none" cap="none" strike="noStrike">
                <a:solidFill>
                  <a:srgbClr val="000000"/>
                </a:solidFill>
                <a:latin typeface="Petrona"/>
                <a:ea typeface="Petrona"/>
                <a:cs typeface="Petrona"/>
                <a:sym typeface="Petrona"/>
              </a:rPr>
              <a:t>Summary of Empirical Results</a:t>
            </a:r>
            <a:endParaRPr b="0" i="0" sz="3100" u="none" cap="none" strike="noStrike"/>
          </a:p>
        </p:txBody>
      </p:sp>
      <p:sp>
        <p:nvSpPr>
          <p:cNvPr id="439" name="Google Shape;439;p41"/>
          <p:cNvSpPr/>
          <p:nvPr/>
        </p:nvSpPr>
        <p:spPr>
          <a:xfrm>
            <a:off x="3043833" y="1495187"/>
            <a:ext cx="8085600" cy="5308200"/>
          </a:xfrm>
          <a:prstGeom prst="roundRect">
            <a:avLst>
              <a:gd fmla="val 1196"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p:nvPr/>
        </p:nvSpPr>
        <p:spPr>
          <a:xfrm>
            <a:off x="3051453" y="1502807"/>
            <a:ext cx="8072700" cy="68070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p:nvPr/>
        </p:nvSpPr>
        <p:spPr>
          <a:xfrm>
            <a:off x="3278862" y="1601153"/>
            <a:ext cx="8469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Phase</a:t>
            </a:r>
            <a:endParaRPr b="0" i="0" sz="1150" u="none" cap="none" strike="noStrike"/>
          </a:p>
        </p:txBody>
      </p:sp>
      <p:sp>
        <p:nvSpPr>
          <p:cNvPr id="442" name="Google Shape;442;p41"/>
          <p:cNvSpPr/>
          <p:nvPr/>
        </p:nvSpPr>
        <p:spPr>
          <a:xfrm>
            <a:off x="4359712" y="1601153"/>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Method</a:t>
            </a:r>
            <a:endParaRPr b="0" i="0" sz="1150" u="none" cap="none" strike="noStrike"/>
          </a:p>
        </p:txBody>
      </p:sp>
      <p:sp>
        <p:nvSpPr>
          <p:cNvPr id="443" name="Google Shape;443;p41"/>
          <p:cNvSpPr/>
          <p:nvPr/>
        </p:nvSpPr>
        <p:spPr>
          <a:xfrm>
            <a:off x="5512951" y="1601153"/>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Architecture</a:t>
            </a:r>
            <a:endParaRPr b="0" i="0" sz="1150" u="none" cap="none" strike="noStrike"/>
          </a:p>
        </p:txBody>
      </p:sp>
      <p:sp>
        <p:nvSpPr>
          <p:cNvPr id="444" name="Google Shape;444;p41"/>
          <p:cNvSpPr/>
          <p:nvPr/>
        </p:nvSpPr>
        <p:spPr>
          <a:xfrm>
            <a:off x="6666190" y="1601153"/>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Compound Acc.</a:t>
            </a:r>
            <a:endParaRPr b="0" i="0" sz="1150" u="none" cap="none" strike="noStrike"/>
          </a:p>
        </p:txBody>
      </p:sp>
      <p:sp>
        <p:nvSpPr>
          <p:cNvPr id="445" name="Google Shape;445;p41"/>
          <p:cNvSpPr/>
          <p:nvPr/>
        </p:nvSpPr>
        <p:spPr>
          <a:xfrm>
            <a:off x="7819430" y="1601153"/>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Coverage (α = 0.10)</a:t>
            </a:r>
            <a:endParaRPr b="0" i="0" sz="1150" u="none" cap="none" strike="noStrike"/>
          </a:p>
        </p:txBody>
      </p:sp>
      <p:sp>
        <p:nvSpPr>
          <p:cNvPr id="446" name="Google Shape;446;p41"/>
          <p:cNvSpPr/>
          <p:nvPr/>
        </p:nvSpPr>
        <p:spPr>
          <a:xfrm>
            <a:off x="8972669" y="1601153"/>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Avg. Set Size</a:t>
            </a:r>
            <a:endParaRPr b="0" i="0" sz="1150" u="none" cap="none" strike="noStrike"/>
          </a:p>
        </p:txBody>
      </p:sp>
      <p:sp>
        <p:nvSpPr>
          <p:cNvPr id="447" name="Google Shape;447;p41"/>
          <p:cNvSpPr/>
          <p:nvPr/>
        </p:nvSpPr>
        <p:spPr>
          <a:xfrm>
            <a:off x="10125908" y="1601153"/>
            <a:ext cx="8469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Notes</a:t>
            </a:r>
            <a:endParaRPr b="0" i="0" sz="1150" u="none" cap="none" strike="noStrike"/>
          </a:p>
        </p:txBody>
      </p:sp>
      <p:sp>
        <p:nvSpPr>
          <p:cNvPr id="448" name="Google Shape;448;p41"/>
          <p:cNvSpPr/>
          <p:nvPr/>
        </p:nvSpPr>
        <p:spPr>
          <a:xfrm>
            <a:off x="3051453" y="2183368"/>
            <a:ext cx="8072700" cy="68070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p:nvPr/>
        </p:nvSpPr>
        <p:spPr>
          <a:xfrm>
            <a:off x="3278862" y="2281714"/>
            <a:ext cx="8469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I</a:t>
            </a:r>
            <a:endParaRPr b="0" i="0" sz="1150" u="none" cap="none" strike="noStrike"/>
          </a:p>
        </p:txBody>
      </p:sp>
      <p:sp>
        <p:nvSpPr>
          <p:cNvPr id="450" name="Google Shape;450;p41"/>
          <p:cNvSpPr/>
          <p:nvPr/>
        </p:nvSpPr>
        <p:spPr>
          <a:xfrm>
            <a:off x="4359712" y="2281714"/>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Inductive CP</a:t>
            </a:r>
            <a:endParaRPr b="0" i="0" sz="1150" u="none" cap="none" strike="noStrike"/>
          </a:p>
        </p:txBody>
      </p:sp>
      <p:sp>
        <p:nvSpPr>
          <p:cNvPr id="451" name="Google Shape;451;p41"/>
          <p:cNvSpPr/>
          <p:nvPr/>
        </p:nvSpPr>
        <p:spPr>
          <a:xfrm>
            <a:off x="5512951" y="2281714"/>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FFNN, per endpoint</a:t>
            </a:r>
            <a:endParaRPr b="0" i="0" sz="1150" u="none" cap="none" strike="noStrike"/>
          </a:p>
        </p:txBody>
      </p:sp>
      <p:sp>
        <p:nvSpPr>
          <p:cNvPr id="452" name="Google Shape;452;p41"/>
          <p:cNvSpPr/>
          <p:nvPr/>
        </p:nvSpPr>
        <p:spPr>
          <a:xfrm>
            <a:off x="6666190" y="2281714"/>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0.57</a:t>
            </a:r>
            <a:endParaRPr b="0" i="0" sz="1150" u="none" cap="none" strike="noStrike"/>
          </a:p>
        </p:txBody>
      </p:sp>
      <p:sp>
        <p:nvSpPr>
          <p:cNvPr id="453" name="Google Shape;453;p41"/>
          <p:cNvSpPr/>
          <p:nvPr/>
        </p:nvSpPr>
        <p:spPr>
          <a:xfrm>
            <a:off x="7819430" y="2281714"/>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0.904</a:t>
            </a:r>
            <a:endParaRPr b="0" i="0" sz="1150" u="none" cap="none" strike="noStrike"/>
          </a:p>
        </p:txBody>
      </p:sp>
      <p:sp>
        <p:nvSpPr>
          <p:cNvPr id="454" name="Google Shape;454;p41"/>
          <p:cNvSpPr/>
          <p:nvPr/>
        </p:nvSpPr>
        <p:spPr>
          <a:xfrm>
            <a:off x="8972669" y="2281714"/>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1.896</a:t>
            </a:r>
            <a:endParaRPr b="0" i="0" sz="1150" u="none" cap="none" strike="noStrike"/>
          </a:p>
        </p:txBody>
      </p:sp>
      <p:sp>
        <p:nvSpPr>
          <p:cNvPr id="455" name="Google Shape;455;p41"/>
          <p:cNvSpPr/>
          <p:nvPr/>
        </p:nvSpPr>
        <p:spPr>
          <a:xfrm>
            <a:off x="10125908" y="2281714"/>
            <a:ext cx="8469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Baseline</a:t>
            </a:r>
            <a:endParaRPr b="0" i="0" sz="1150" u="none" cap="none" strike="noStrike"/>
          </a:p>
        </p:txBody>
      </p:sp>
      <p:sp>
        <p:nvSpPr>
          <p:cNvPr id="456" name="Google Shape;456;p41"/>
          <p:cNvSpPr/>
          <p:nvPr/>
        </p:nvSpPr>
        <p:spPr>
          <a:xfrm>
            <a:off x="3051453" y="2863929"/>
            <a:ext cx="8072700" cy="92250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3278862" y="2962275"/>
            <a:ext cx="8469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II</a:t>
            </a:r>
            <a:endParaRPr b="0" i="0" sz="1150" u="none" cap="none" strike="noStrike"/>
          </a:p>
        </p:txBody>
      </p:sp>
      <p:sp>
        <p:nvSpPr>
          <p:cNvPr id="458" name="Google Shape;458;p41"/>
          <p:cNvSpPr/>
          <p:nvPr/>
        </p:nvSpPr>
        <p:spPr>
          <a:xfrm>
            <a:off x="4359712" y="2962275"/>
            <a:ext cx="843300" cy="7257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Single vs. Multi-task CP</a:t>
            </a:r>
            <a:endParaRPr b="0" i="0" sz="1150" u="none" cap="none" strike="noStrike"/>
          </a:p>
        </p:txBody>
      </p:sp>
      <p:sp>
        <p:nvSpPr>
          <p:cNvPr id="459" name="Google Shape;459;p41"/>
          <p:cNvSpPr/>
          <p:nvPr/>
        </p:nvSpPr>
        <p:spPr>
          <a:xfrm>
            <a:off x="5512951" y="2962275"/>
            <a:ext cx="843300" cy="7257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FFNN, shared heads</a:t>
            </a:r>
            <a:endParaRPr b="0" i="0" sz="1150" u="none" cap="none" strike="noStrike"/>
          </a:p>
        </p:txBody>
      </p:sp>
      <p:sp>
        <p:nvSpPr>
          <p:cNvPr id="460" name="Google Shape;460;p41"/>
          <p:cNvSpPr/>
          <p:nvPr/>
        </p:nvSpPr>
        <p:spPr>
          <a:xfrm>
            <a:off x="6666190" y="2962275"/>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ST: 0.61 / MT: 0.90</a:t>
            </a:r>
            <a:endParaRPr b="0" i="0" sz="1150" u="none" cap="none" strike="noStrike"/>
          </a:p>
        </p:txBody>
      </p:sp>
      <p:sp>
        <p:nvSpPr>
          <p:cNvPr id="461" name="Google Shape;461;p41"/>
          <p:cNvSpPr/>
          <p:nvPr/>
        </p:nvSpPr>
        <p:spPr>
          <a:xfrm>
            <a:off x="7819430" y="2962275"/>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ST: 0.895 / MT: 0.897</a:t>
            </a:r>
            <a:endParaRPr b="0" i="0" sz="1150" u="none" cap="none" strike="noStrike"/>
          </a:p>
        </p:txBody>
      </p:sp>
      <p:sp>
        <p:nvSpPr>
          <p:cNvPr id="462" name="Google Shape;462;p41"/>
          <p:cNvSpPr/>
          <p:nvPr/>
        </p:nvSpPr>
        <p:spPr>
          <a:xfrm>
            <a:off x="8972669" y="2962275"/>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1.89</a:t>
            </a:r>
            <a:endParaRPr b="0" i="0" sz="1150" u="none" cap="none" strike="noStrike"/>
          </a:p>
        </p:txBody>
      </p:sp>
      <p:sp>
        <p:nvSpPr>
          <p:cNvPr id="463" name="Google Shape;463;p41"/>
          <p:cNvSpPr/>
          <p:nvPr/>
        </p:nvSpPr>
        <p:spPr>
          <a:xfrm>
            <a:off x="10125908" y="2962275"/>
            <a:ext cx="8469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Multi-task gains</a:t>
            </a:r>
            <a:endParaRPr b="0" i="0" sz="1150" u="none" cap="none" strike="noStrike"/>
          </a:p>
        </p:txBody>
      </p:sp>
      <p:sp>
        <p:nvSpPr>
          <p:cNvPr id="464" name="Google Shape;464;p41"/>
          <p:cNvSpPr/>
          <p:nvPr/>
        </p:nvSpPr>
        <p:spPr>
          <a:xfrm>
            <a:off x="3051453" y="3786426"/>
            <a:ext cx="8072700" cy="68070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a:off x="3278862" y="3884771"/>
            <a:ext cx="8469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III</a:t>
            </a:r>
            <a:endParaRPr b="0" i="0" sz="1150" u="none" cap="none" strike="noStrike"/>
          </a:p>
        </p:txBody>
      </p:sp>
      <p:sp>
        <p:nvSpPr>
          <p:cNvPr id="466" name="Google Shape;466;p41"/>
          <p:cNvSpPr/>
          <p:nvPr/>
        </p:nvSpPr>
        <p:spPr>
          <a:xfrm>
            <a:off x="4359712" y="3884771"/>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MC-Dropout CP</a:t>
            </a:r>
            <a:endParaRPr b="0" i="0" sz="1150" u="none" cap="none" strike="noStrike"/>
          </a:p>
        </p:txBody>
      </p:sp>
      <p:sp>
        <p:nvSpPr>
          <p:cNvPr id="467" name="Google Shape;467;p41"/>
          <p:cNvSpPr/>
          <p:nvPr/>
        </p:nvSpPr>
        <p:spPr>
          <a:xfrm>
            <a:off x="5512951" y="3884771"/>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FFNN + dropout</a:t>
            </a:r>
            <a:endParaRPr b="0" i="0" sz="1150" u="none" cap="none" strike="noStrike"/>
          </a:p>
        </p:txBody>
      </p:sp>
      <p:sp>
        <p:nvSpPr>
          <p:cNvPr id="468" name="Google Shape;468;p41"/>
          <p:cNvSpPr/>
          <p:nvPr/>
        </p:nvSpPr>
        <p:spPr>
          <a:xfrm>
            <a:off x="6666190" y="3884771"/>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0.74</a:t>
            </a:r>
            <a:endParaRPr b="0" i="0" sz="1150" u="none" cap="none" strike="noStrike"/>
          </a:p>
        </p:txBody>
      </p:sp>
      <p:sp>
        <p:nvSpPr>
          <p:cNvPr id="469" name="Google Shape;469;p41"/>
          <p:cNvSpPr/>
          <p:nvPr/>
        </p:nvSpPr>
        <p:spPr>
          <a:xfrm>
            <a:off x="7819430" y="3884771"/>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0.90</a:t>
            </a:r>
            <a:endParaRPr b="0" i="0" sz="1150" u="none" cap="none" strike="noStrike"/>
          </a:p>
        </p:txBody>
      </p:sp>
      <p:sp>
        <p:nvSpPr>
          <p:cNvPr id="470" name="Google Shape;470;p41"/>
          <p:cNvSpPr/>
          <p:nvPr/>
        </p:nvSpPr>
        <p:spPr>
          <a:xfrm>
            <a:off x="8972669" y="3884771"/>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1.90</a:t>
            </a:r>
            <a:endParaRPr b="0" i="0" sz="1150" u="none" cap="none" strike="noStrike"/>
          </a:p>
        </p:txBody>
      </p:sp>
      <p:sp>
        <p:nvSpPr>
          <p:cNvPr id="471" name="Google Shape;471;p41"/>
          <p:cNvSpPr/>
          <p:nvPr/>
        </p:nvSpPr>
        <p:spPr>
          <a:xfrm>
            <a:off x="10125908" y="3884771"/>
            <a:ext cx="8469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Tighter sets</a:t>
            </a:r>
            <a:endParaRPr b="0" i="0" sz="1150" u="none" cap="none" strike="noStrike"/>
          </a:p>
        </p:txBody>
      </p:sp>
      <p:sp>
        <p:nvSpPr>
          <p:cNvPr id="472" name="Google Shape;472;p41"/>
          <p:cNvSpPr/>
          <p:nvPr/>
        </p:nvSpPr>
        <p:spPr>
          <a:xfrm>
            <a:off x="3051453" y="4466987"/>
            <a:ext cx="8072700" cy="116430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3278862" y="4565333"/>
            <a:ext cx="8469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IV</a:t>
            </a:r>
            <a:endParaRPr b="0" i="0" sz="1150" u="none" cap="none" strike="noStrike"/>
          </a:p>
        </p:txBody>
      </p:sp>
      <p:sp>
        <p:nvSpPr>
          <p:cNvPr id="474" name="Google Shape;474;p41"/>
          <p:cNvSpPr/>
          <p:nvPr/>
        </p:nvSpPr>
        <p:spPr>
          <a:xfrm>
            <a:off x="4359712" y="4565333"/>
            <a:ext cx="843300" cy="967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Deep Ensembles + Temp Scaling</a:t>
            </a:r>
            <a:endParaRPr b="0" i="0" sz="1150" u="none" cap="none" strike="noStrike"/>
          </a:p>
        </p:txBody>
      </p:sp>
      <p:sp>
        <p:nvSpPr>
          <p:cNvPr id="475" name="Google Shape;475;p41"/>
          <p:cNvSpPr/>
          <p:nvPr/>
        </p:nvSpPr>
        <p:spPr>
          <a:xfrm>
            <a:off x="5512951" y="4565333"/>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5×FFNN ensemble</a:t>
            </a:r>
            <a:endParaRPr b="0" i="0" sz="1150" u="none" cap="none" strike="noStrike"/>
          </a:p>
        </p:txBody>
      </p:sp>
      <p:sp>
        <p:nvSpPr>
          <p:cNvPr id="476" name="Google Shape;476;p41"/>
          <p:cNvSpPr/>
          <p:nvPr/>
        </p:nvSpPr>
        <p:spPr>
          <a:xfrm>
            <a:off x="6666190" y="4565333"/>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a:t>
            </a:r>
            <a:endParaRPr b="0" i="0" sz="1150" u="none" cap="none" strike="noStrike"/>
          </a:p>
        </p:txBody>
      </p:sp>
      <p:sp>
        <p:nvSpPr>
          <p:cNvPr id="477" name="Google Shape;477;p41"/>
          <p:cNvSpPr/>
          <p:nvPr/>
        </p:nvSpPr>
        <p:spPr>
          <a:xfrm>
            <a:off x="7819430" y="4565333"/>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a:t>
            </a:r>
            <a:endParaRPr b="0" i="0" sz="1150" u="none" cap="none" strike="noStrike"/>
          </a:p>
        </p:txBody>
      </p:sp>
      <p:sp>
        <p:nvSpPr>
          <p:cNvPr id="478" name="Google Shape;478;p41"/>
          <p:cNvSpPr/>
          <p:nvPr/>
        </p:nvSpPr>
        <p:spPr>
          <a:xfrm>
            <a:off x="8972669" y="4565333"/>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a:t>
            </a:r>
            <a:endParaRPr b="0" i="0" sz="1150" u="none" cap="none" strike="noStrike"/>
          </a:p>
        </p:txBody>
      </p:sp>
      <p:sp>
        <p:nvSpPr>
          <p:cNvPr id="479" name="Google Shape;479;p41"/>
          <p:cNvSpPr/>
          <p:nvPr/>
        </p:nvSpPr>
        <p:spPr>
          <a:xfrm>
            <a:off x="10125908" y="4565333"/>
            <a:ext cx="8469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AUROC&gt;0.92</a:t>
            </a:r>
            <a:endParaRPr b="0" i="0" sz="1150" u="none" cap="none" strike="noStrike"/>
          </a:p>
        </p:txBody>
      </p:sp>
      <p:sp>
        <p:nvSpPr>
          <p:cNvPr id="480" name="Google Shape;480;p41"/>
          <p:cNvSpPr/>
          <p:nvPr/>
        </p:nvSpPr>
        <p:spPr>
          <a:xfrm>
            <a:off x="3051453" y="5631418"/>
            <a:ext cx="8072700" cy="1164300"/>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
          <p:cNvSpPr/>
          <p:nvPr/>
        </p:nvSpPr>
        <p:spPr>
          <a:xfrm>
            <a:off x="3278862" y="5729764"/>
            <a:ext cx="8469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V</a:t>
            </a:r>
            <a:endParaRPr b="0" i="0" sz="1150" u="none" cap="none" strike="noStrike"/>
          </a:p>
        </p:txBody>
      </p:sp>
      <p:sp>
        <p:nvSpPr>
          <p:cNvPr id="482" name="Google Shape;482;p41"/>
          <p:cNvSpPr/>
          <p:nvPr/>
        </p:nvSpPr>
        <p:spPr>
          <a:xfrm>
            <a:off x="4359712" y="5729764"/>
            <a:ext cx="843300" cy="967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Conformal Quantile Regression (CQR)</a:t>
            </a:r>
            <a:endParaRPr b="0" i="0" sz="1150" u="none" cap="none" strike="noStrike"/>
          </a:p>
        </p:txBody>
      </p:sp>
      <p:sp>
        <p:nvSpPr>
          <p:cNvPr id="483" name="Google Shape;483;p41"/>
          <p:cNvSpPr/>
          <p:nvPr/>
        </p:nvSpPr>
        <p:spPr>
          <a:xfrm>
            <a:off x="5512951" y="5729764"/>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FFNN + QR heads</a:t>
            </a:r>
            <a:endParaRPr b="0" i="0" sz="1150" u="none" cap="none" strike="noStrike"/>
          </a:p>
        </p:txBody>
      </p:sp>
      <p:sp>
        <p:nvSpPr>
          <p:cNvPr id="484" name="Google Shape;484;p41"/>
          <p:cNvSpPr/>
          <p:nvPr/>
        </p:nvSpPr>
        <p:spPr>
          <a:xfrm>
            <a:off x="6666190" y="5729764"/>
            <a:ext cx="8433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0.88–0.97 (varies)</a:t>
            </a:r>
            <a:endParaRPr b="0" i="0" sz="1150" u="none" cap="none" strike="noStrike"/>
          </a:p>
        </p:txBody>
      </p:sp>
      <p:sp>
        <p:nvSpPr>
          <p:cNvPr id="485" name="Google Shape;485;p41"/>
          <p:cNvSpPr/>
          <p:nvPr/>
        </p:nvSpPr>
        <p:spPr>
          <a:xfrm>
            <a:off x="7819430" y="5729764"/>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a:t>
            </a:r>
            <a:endParaRPr b="0" i="0" sz="1150" u="none" cap="none" strike="noStrike"/>
          </a:p>
        </p:txBody>
      </p:sp>
      <p:sp>
        <p:nvSpPr>
          <p:cNvPr id="486" name="Google Shape;486;p41"/>
          <p:cNvSpPr/>
          <p:nvPr/>
        </p:nvSpPr>
        <p:spPr>
          <a:xfrm>
            <a:off x="8972669" y="5729764"/>
            <a:ext cx="843300" cy="2418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a:t>
            </a:r>
            <a:endParaRPr b="0" i="0" sz="1150" u="none" cap="none" strike="noStrike"/>
          </a:p>
        </p:txBody>
      </p:sp>
      <p:sp>
        <p:nvSpPr>
          <p:cNvPr id="487" name="Google Shape;487;p41"/>
          <p:cNvSpPr/>
          <p:nvPr/>
        </p:nvSpPr>
        <p:spPr>
          <a:xfrm>
            <a:off x="10125908" y="5729764"/>
            <a:ext cx="846900" cy="48390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Adaptive intervals</a:t>
            </a:r>
            <a:endParaRPr b="0" i="0" sz="1150" u="none" cap="none" strike="noStrike"/>
          </a:p>
        </p:txBody>
      </p:sp>
      <p:sp>
        <p:nvSpPr>
          <p:cNvPr id="488" name="Google Shape;488;p41"/>
          <p:cNvSpPr/>
          <p:nvPr/>
        </p:nvSpPr>
        <p:spPr>
          <a:xfrm>
            <a:off x="529233" y="6973491"/>
            <a:ext cx="8085534" cy="483870"/>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272525"/>
              </a:buClr>
              <a:buSzPts val="1150"/>
              <a:buFont typeface="Inter"/>
              <a:buNone/>
            </a:pPr>
            <a:r>
              <a:rPr b="0" i="0" lang="en-US" sz="1150" u="none" cap="none" strike="noStrike">
                <a:solidFill>
                  <a:srgbClr val="272525"/>
                </a:solidFill>
                <a:latin typeface="Inter"/>
                <a:ea typeface="Inter"/>
                <a:cs typeface="Inter"/>
                <a:sym typeface="Inter"/>
              </a:rPr>
              <a:t>Our replication aligns closely with Zhang et al.'s findings, with multi-task and uncertainty-aware methods improving compound-level accuracy and calibration efficiency.</a:t>
            </a:r>
            <a:endParaRPr b="0" i="0" sz="1150" u="none" cap="none" strike="noStrike"/>
          </a:p>
        </p:txBody>
      </p:sp>
      <p:pic>
        <p:nvPicPr>
          <p:cNvPr id="489" name="Google Shape;489;p41"/>
          <p:cNvPicPr preferRelativeResize="0"/>
          <p:nvPr/>
        </p:nvPicPr>
        <p:blipFill>
          <a:blip r:embed="rId3">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2"/>
          <p:cNvSpPr/>
          <p:nvPr/>
        </p:nvSpPr>
        <p:spPr>
          <a:xfrm>
            <a:off x="482560" y="74295"/>
            <a:ext cx="5051100" cy="452400"/>
          </a:xfrm>
          <a:prstGeom prst="rect">
            <a:avLst/>
          </a:prstGeom>
          <a:noFill/>
          <a:ln>
            <a:noFill/>
          </a:ln>
        </p:spPr>
        <p:txBody>
          <a:bodyPr anchorCtr="0" anchor="t" bIns="0" lIns="0" spcFirstLastPara="1" rIns="0" wrap="square" tIns="0">
            <a:noAutofit/>
          </a:bodyPr>
          <a:lstStyle/>
          <a:p>
            <a:pPr indent="0" lvl="0" marL="0" marR="0" rtl="0" algn="l">
              <a:lnSpc>
                <a:spcPct val="126785"/>
              </a:lnSpc>
              <a:spcBef>
                <a:spcPts val="0"/>
              </a:spcBef>
              <a:spcAft>
                <a:spcPts val="0"/>
              </a:spcAft>
              <a:buClr>
                <a:srgbClr val="000000"/>
              </a:buClr>
              <a:buSzPts val="2800"/>
              <a:buFont typeface="Petrona"/>
              <a:buNone/>
            </a:pPr>
            <a:r>
              <a:rPr b="1" i="0" lang="en-US" sz="2800" u="none" cap="none" strike="noStrike">
                <a:solidFill>
                  <a:srgbClr val="000000"/>
                </a:solidFill>
                <a:latin typeface="Petrona"/>
                <a:ea typeface="Petrona"/>
                <a:cs typeface="Petrona"/>
                <a:sym typeface="Petrona"/>
              </a:rPr>
              <a:t>Summary of Empirical Results</a:t>
            </a:r>
            <a:endParaRPr b="0" i="0" sz="2800" u="none" cap="none" strike="noStrike"/>
          </a:p>
        </p:txBody>
      </p:sp>
      <p:pic>
        <p:nvPicPr>
          <p:cNvPr descr="preencoded.png" id="496" name="Google Shape;496;p42"/>
          <p:cNvPicPr preferRelativeResize="0"/>
          <p:nvPr/>
        </p:nvPicPr>
        <p:blipFill rotWithShape="1">
          <a:blip r:embed="rId3">
            <a:alphaModFix/>
          </a:blip>
          <a:srcRect b="0" l="0" r="0" t="0"/>
          <a:stretch/>
        </p:blipFill>
        <p:spPr>
          <a:xfrm>
            <a:off x="406360" y="497681"/>
            <a:ext cx="13665278" cy="7238763"/>
          </a:xfrm>
          <a:prstGeom prst="rect">
            <a:avLst/>
          </a:prstGeom>
          <a:noFill/>
          <a:ln>
            <a:noFill/>
          </a:ln>
        </p:spPr>
      </p:pic>
      <p:sp>
        <p:nvSpPr>
          <p:cNvPr id="497" name="Google Shape;497;p42"/>
          <p:cNvSpPr/>
          <p:nvPr/>
        </p:nvSpPr>
        <p:spPr>
          <a:xfrm>
            <a:off x="3363754" y="8346043"/>
            <a:ext cx="137874" cy="137874"/>
          </a:xfrm>
          <a:prstGeom prst="roundRect">
            <a:avLst>
              <a:gd fmla="val 13264" name="adj"/>
            </a:avLst>
          </a:prstGeom>
          <a:solidFill>
            <a:srgbClr val="0033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p:nvPr/>
        </p:nvSpPr>
        <p:spPr>
          <a:xfrm>
            <a:off x="3562588" y="8346043"/>
            <a:ext cx="1373386" cy="1378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72525"/>
              </a:buClr>
              <a:buSzPts val="1050"/>
              <a:buFont typeface="Inter"/>
              <a:buNone/>
            </a:pPr>
            <a:r>
              <a:rPr b="0" i="0" lang="en-US" sz="1050" u="none" cap="none" strike="noStrike">
                <a:solidFill>
                  <a:srgbClr val="272525"/>
                </a:solidFill>
                <a:latin typeface="Inter"/>
                <a:ea typeface="Inter"/>
                <a:cs typeface="Inter"/>
                <a:sym typeface="Inter"/>
              </a:rPr>
              <a:t>Compound Accuracy</a:t>
            </a:r>
            <a:endParaRPr b="0" i="0" sz="1050" u="none" cap="none" strike="noStrike"/>
          </a:p>
        </p:txBody>
      </p:sp>
      <p:sp>
        <p:nvSpPr>
          <p:cNvPr id="499" name="Google Shape;499;p42"/>
          <p:cNvSpPr/>
          <p:nvPr/>
        </p:nvSpPr>
        <p:spPr>
          <a:xfrm>
            <a:off x="6900863" y="8346043"/>
            <a:ext cx="137874" cy="137874"/>
          </a:xfrm>
          <a:prstGeom prst="roundRect">
            <a:avLst>
              <a:gd fmla="val 13264" name="adj"/>
            </a:avLst>
          </a:prstGeom>
          <a:solidFill>
            <a:srgbClr val="005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p:nvPr/>
        </p:nvSpPr>
        <p:spPr>
          <a:xfrm>
            <a:off x="7099697" y="8346043"/>
            <a:ext cx="629603" cy="1378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72525"/>
              </a:buClr>
              <a:buSzPts val="1050"/>
              <a:buFont typeface="Inter"/>
              <a:buNone/>
            </a:pPr>
            <a:r>
              <a:rPr b="0" i="0" lang="en-US" sz="1050" u="none" cap="none" strike="noStrike">
                <a:solidFill>
                  <a:srgbClr val="272525"/>
                </a:solidFill>
                <a:latin typeface="Inter"/>
                <a:ea typeface="Inter"/>
                <a:cs typeface="Inter"/>
                <a:sym typeface="Inter"/>
              </a:rPr>
              <a:t>Coverage</a:t>
            </a:r>
            <a:endParaRPr b="0" i="0" sz="1050" u="none" cap="none" strike="noStrike"/>
          </a:p>
        </p:txBody>
      </p:sp>
      <p:sp>
        <p:nvSpPr>
          <p:cNvPr id="501" name="Google Shape;501;p42"/>
          <p:cNvSpPr/>
          <p:nvPr/>
        </p:nvSpPr>
        <p:spPr>
          <a:xfrm>
            <a:off x="9694307" y="8346043"/>
            <a:ext cx="137874" cy="137874"/>
          </a:xfrm>
          <a:prstGeom prst="roundRect">
            <a:avLst>
              <a:gd fmla="val 13264" name="adj"/>
            </a:avLst>
          </a:prstGeom>
          <a:solidFill>
            <a:srgbClr val="007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2"/>
          <p:cNvSpPr/>
          <p:nvPr/>
        </p:nvSpPr>
        <p:spPr>
          <a:xfrm>
            <a:off x="9893141" y="8346043"/>
            <a:ext cx="852011" cy="1378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72525"/>
              </a:buClr>
              <a:buSzPts val="1050"/>
              <a:buFont typeface="Inter"/>
              <a:buNone/>
            </a:pPr>
            <a:r>
              <a:rPr b="0" i="0" lang="en-US" sz="1050" u="none" cap="none" strike="noStrike">
                <a:solidFill>
                  <a:srgbClr val="272525"/>
                </a:solidFill>
                <a:latin typeface="Inter"/>
                <a:ea typeface="Inter"/>
                <a:cs typeface="Inter"/>
                <a:sym typeface="Inter"/>
              </a:rPr>
              <a:t>Avg. Set Size</a:t>
            </a:r>
            <a:endParaRPr b="0" i="0" sz="1050" u="none" cap="none" strike="noStrike"/>
          </a:p>
        </p:txBody>
      </p:sp>
      <p:sp>
        <p:nvSpPr>
          <p:cNvPr id="503" name="Google Shape;503;p42"/>
          <p:cNvSpPr/>
          <p:nvPr/>
        </p:nvSpPr>
        <p:spPr>
          <a:xfrm>
            <a:off x="482560" y="8914805"/>
            <a:ext cx="13665279" cy="661511"/>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272525"/>
              </a:buClr>
              <a:buSzPts val="1050"/>
              <a:buFont typeface="Inter"/>
              <a:buNone/>
            </a:pPr>
            <a:r>
              <a:rPr b="0" i="0" lang="en-US" sz="1050" u="none" cap="none" strike="noStrike">
                <a:solidFill>
                  <a:srgbClr val="272525"/>
                </a:solidFill>
                <a:latin typeface="Inter"/>
                <a:ea typeface="Inter"/>
                <a:cs typeface="Inter"/>
                <a:sym typeface="Inter"/>
              </a:rPr>
              <a:t>At an error rate of 10% (α = 0.10), our inductive conformal prediction achieved endpoint coverage between 0.89 and 0.92. This indicates that 89–92% of true labels fell within the prediction sets, closely matching the original study's target of 90%. The average prediction set size was 1.8–1.9 labels per compound, reflecting a balance between conservatism and informativeness. Compounds with ambiguous features—such as borderline hydrophobicity—tended to yield larger sets, highlighting areas for feature refinement.</a:t>
            </a:r>
            <a:endParaRPr b="0" i="0" sz="1050" u="none" cap="none" strike="noStrike"/>
          </a:p>
        </p:txBody>
      </p:sp>
      <p:pic>
        <p:nvPicPr>
          <p:cNvPr id="504" name="Google Shape;504;p42"/>
          <p:cNvPicPr preferRelativeResize="0"/>
          <p:nvPr/>
        </p:nvPicPr>
        <p:blipFill>
          <a:blip r:embed="rId4">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3"/>
          <p:cNvSpPr/>
          <p:nvPr/>
        </p:nvSpPr>
        <p:spPr>
          <a:xfrm>
            <a:off x="396835" y="311825"/>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2300"/>
              <a:buFont typeface="Petrona"/>
              <a:buNone/>
            </a:pPr>
            <a:r>
              <a:rPr b="1" i="0" lang="en-US" sz="2300" u="none" cap="none" strike="noStrike">
                <a:solidFill>
                  <a:srgbClr val="000000"/>
                </a:solidFill>
                <a:latin typeface="Petrona"/>
                <a:ea typeface="Petrona"/>
                <a:cs typeface="Petrona"/>
                <a:sym typeface="Petrona"/>
              </a:rPr>
              <a:t>Detailed Results</a:t>
            </a:r>
            <a:endParaRPr b="0" i="0" sz="2300" u="none" cap="none" strike="noStrike"/>
          </a:p>
        </p:txBody>
      </p:sp>
      <p:pic>
        <p:nvPicPr>
          <p:cNvPr descr="preencoded.png" id="511" name="Google Shape;511;p43"/>
          <p:cNvPicPr preferRelativeResize="0"/>
          <p:nvPr/>
        </p:nvPicPr>
        <p:blipFill rotWithShape="1">
          <a:blip r:embed="rId3">
            <a:alphaModFix/>
          </a:blip>
          <a:srcRect b="0" l="0" r="0" t="0"/>
          <a:stretch/>
        </p:blipFill>
        <p:spPr>
          <a:xfrm>
            <a:off x="396835" y="910709"/>
            <a:ext cx="566976" cy="1025009"/>
          </a:xfrm>
          <a:prstGeom prst="rect">
            <a:avLst/>
          </a:prstGeom>
          <a:noFill/>
          <a:ln>
            <a:noFill/>
          </a:ln>
        </p:spPr>
      </p:pic>
      <p:sp>
        <p:nvSpPr>
          <p:cNvPr id="512" name="Google Shape;512;p43"/>
          <p:cNvSpPr/>
          <p:nvPr/>
        </p:nvSpPr>
        <p:spPr>
          <a:xfrm>
            <a:off x="1133832" y="1024057"/>
            <a:ext cx="1488519" cy="185976"/>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1150"/>
              <a:buFont typeface="Petrona"/>
              <a:buNone/>
            </a:pPr>
            <a:r>
              <a:rPr b="1" i="0" lang="en-US" sz="1150" u="none" cap="none" strike="noStrike">
                <a:solidFill>
                  <a:srgbClr val="272525"/>
                </a:solidFill>
                <a:latin typeface="Petrona"/>
                <a:ea typeface="Petrona"/>
                <a:cs typeface="Petrona"/>
                <a:sym typeface="Petrona"/>
              </a:rPr>
              <a:t>Phase I Results</a:t>
            </a:r>
            <a:endParaRPr b="0" i="0" sz="1150" u="none" cap="none" strike="noStrike"/>
          </a:p>
        </p:txBody>
      </p:sp>
      <p:sp>
        <p:nvSpPr>
          <p:cNvPr id="513" name="Google Shape;513;p43"/>
          <p:cNvSpPr/>
          <p:nvPr/>
        </p:nvSpPr>
        <p:spPr>
          <a:xfrm>
            <a:off x="1133832" y="1278017"/>
            <a:ext cx="13099733" cy="544354"/>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272525"/>
              </a:buClr>
              <a:buSzPts val="850"/>
              <a:buFont typeface="Inter"/>
              <a:buNone/>
            </a:pPr>
            <a:r>
              <a:rPr b="0" i="0" lang="en-US" sz="850" u="none" cap="none" strike="noStrike">
                <a:solidFill>
                  <a:srgbClr val="272525"/>
                </a:solidFill>
                <a:latin typeface="Inter"/>
                <a:ea typeface="Inter"/>
                <a:cs typeface="Inter"/>
                <a:sym typeface="Inter"/>
              </a:rPr>
              <a:t>At an error rate of 10% (α = 0.10), our inductive conformal prediction achieved endpoint coverage between 0.89 and 0.92. This indicates that 89–92% of true labels fell within the prediction sets, closely matching the original study's target of 90%. The average prediction set size was 1.8–1.9 labels per compound, reflecting a balance between conservatism and informativeness. Compounds with ambiguous features—such as borderline hydrophobicity—tended to yield larger sets, highlighting areas for feature refinement.</a:t>
            </a:r>
            <a:endParaRPr b="0" i="0" sz="850" u="none" cap="none" strike="noStrike"/>
          </a:p>
        </p:txBody>
      </p:sp>
      <p:pic>
        <p:nvPicPr>
          <p:cNvPr descr="preencoded.png" id="514" name="Google Shape;514;p43"/>
          <p:cNvPicPr preferRelativeResize="0"/>
          <p:nvPr/>
        </p:nvPicPr>
        <p:blipFill rotWithShape="1">
          <a:blip r:embed="rId4">
            <a:alphaModFix/>
          </a:blip>
          <a:srcRect b="0" l="0" r="0" t="0"/>
          <a:stretch/>
        </p:blipFill>
        <p:spPr>
          <a:xfrm>
            <a:off x="396835" y="1935718"/>
            <a:ext cx="566976" cy="1025009"/>
          </a:xfrm>
          <a:prstGeom prst="rect">
            <a:avLst/>
          </a:prstGeom>
          <a:noFill/>
          <a:ln>
            <a:noFill/>
          </a:ln>
        </p:spPr>
      </p:pic>
      <p:sp>
        <p:nvSpPr>
          <p:cNvPr id="515" name="Google Shape;515;p43"/>
          <p:cNvSpPr/>
          <p:nvPr/>
        </p:nvSpPr>
        <p:spPr>
          <a:xfrm>
            <a:off x="1133832" y="2049066"/>
            <a:ext cx="1488519" cy="185976"/>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1150"/>
              <a:buFont typeface="Petrona"/>
              <a:buNone/>
            </a:pPr>
            <a:r>
              <a:rPr b="1" i="0" lang="en-US" sz="1150" u="none" cap="none" strike="noStrike">
                <a:solidFill>
                  <a:srgbClr val="272525"/>
                </a:solidFill>
                <a:latin typeface="Petrona"/>
                <a:ea typeface="Petrona"/>
                <a:cs typeface="Petrona"/>
                <a:sym typeface="Petrona"/>
              </a:rPr>
              <a:t>Phase II Results</a:t>
            </a:r>
            <a:endParaRPr b="0" i="0" sz="1150" u="none" cap="none" strike="noStrike"/>
          </a:p>
        </p:txBody>
      </p:sp>
      <p:sp>
        <p:nvSpPr>
          <p:cNvPr id="516" name="Google Shape;516;p43"/>
          <p:cNvSpPr/>
          <p:nvPr/>
        </p:nvSpPr>
        <p:spPr>
          <a:xfrm>
            <a:off x="1133832" y="2303026"/>
            <a:ext cx="13099733" cy="544354"/>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272525"/>
              </a:buClr>
              <a:buSzPts val="850"/>
              <a:buFont typeface="Inter"/>
              <a:buNone/>
            </a:pPr>
            <a:r>
              <a:rPr b="0" i="0" lang="en-US" sz="850" u="none" cap="none" strike="noStrike">
                <a:solidFill>
                  <a:srgbClr val="272525"/>
                </a:solidFill>
                <a:latin typeface="Inter"/>
                <a:ea typeface="Inter"/>
                <a:cs typeface="Inter"/>
                <a:sym typeface="Inter"/>
              </a:rPr>
              <a:t>In the single-task setup, each endpoint model maintained similar coverage to Phase I but offered limited compound-level performance: OR-rule aggregation yielded only 60.7% accuracy, as errors compounded across independent assays. By contrast, the multi-task FFNN leveraged shared molecular embeddings and learned correlated patterns among assays, boosting compound-level accuracy to 90.2%. Coverage stability also improved slightly (e.g., SR-HSE: 0.897 vs. 0.895) due to regularization from shared parameters.</a:t>
            </a:r>
            <a:endParaRPr b="0" i="0" sz="850" u="none" cap="none" strike="noStrike"/>
          </a:p>
        </p:txBody>
      </p:sp>
      <p:pic>
        <p:nvPicPr>
          <p:cNvPr descr="preencoded.png" id="517" name="Google Shape;517;p43"/>
          <p:cNvPicPr preferRelativeResize="0"/>
          <p:nvPr/>
        </p:nvPicPr>
        <p:blipFill rotWithShape="1">
          <a:blip r:embed="rId5">
            <a:alphaModFix/>
          </a:blip>
          <a:srcRect b="0" l="0" r="0" t="0"/>
          <a:stretch/>
        </p:blipFill>
        <p:spPr>
          <a:xfrm>
            <a:off x="396835" y="2960727"/>
            <a:ext cx="566976" cy="1025009"/>
          </a:xfrm>
          <a:prstGeom prst="rect">
            <a:avLst/>
          </a:prstGeom>
          <a:noFill/>
          <a:ln>
            <a:noFill/>
          </a:ln>
        </p:spPr>
      </p:pic>
      <p:sp>
        <p:nvSpPr>
          <p:cNvPr id="518" name="Google Shape;518;p43"/>
          <p:cNvSpPr/>
          <p:nvPr/>
        </p:nvSpPr>
        <p:spPr>
          <a:xfrm>
            <a:off x="1133832" y="3074075"/>
            <a:ext cx="1488519" cy="185976"/>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1150"/>
              <a:buFont typeface="Petrona"/>
              <a:buNone/>
            </a:pPr>
            <a:r>
              <a:rPr b="1" i="0" lang="en-US" sz="1150" u="none" cap="none" strike="noStrike">
                <a:solidFill>
                  <a:srgbClr val="272525"/>
                </a:solidFill>
                <a:latin typeface="Petrona"/>
                <a:ea typeface="Petrona"/>
                <a:cs typeface="Petrona"/>
                <a:sym typeface="Petrona"/>
              </a:rPr>
              <a:t>Phase III Results</a:t>
            </a:r>
            <a:endParaRPr b="0" i="0" sz="1150" u="none" cap="none" strike="noStrike"/>
          </a:p>
        </p:txBody>
      </p:sp>
      <p:sp>
        <p:nvSpPr>
          <p:cNvPr id="519" name="Google Shape;519;p43"/>
          <p:cNvSpPr/>
          <p:nvPr/>
        </p:nvSpPr>
        <p:spPr>
          <a:xfrm>
            <a:off x="1133832" y="3328035"/>
            <a:ext cx="13099733" cy="544354"/>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272525"/>
              </a:buClr>
              <a:buSzPts val="850"/>
              <a:buFont typeface="Inter"/>
              <a:buNone/>
            </a:pPr>
            <a:r>
              <a:rPr b="0" i="0" lang="en-US" sz="850" u="none" cap="none" strike="noStrike">
                <a:solidFill>
                  <a:srgbClr val="272525"/>
                </a:solidFill>
                <a:latin typeface="Inter"/>
                <a:ea typeface="Inter"/>
                <a:cs typeface="Inter"/>
                <a:sym typeface="Inter"/>
              </a:rPr>
              <a:t>MC-Dropout-based conformal prediction maintained nominal coverage (≈90%) while achieving up to 5% reduction in average set size. This efficiency arises because stochastic dropout quantifies model uncertainty: confidently predicted compounds produced narrower intervals, whereas uncertain cases retained wider sets. Consensus voting across three cross-validation folds further increased robustness, elevating compound-level accuracy to 74.5% and demonstrating that ensemble uncertainty estimates reduce both false positives and negatives.</a:t>
            </a:r>
            <a:endParaRPr b="0" i="0" sz="850" u="none" cap="none" strike="noStrike"/>
          </a:p>
        </p:txBody>
      </p:sp>
      <p:pic>
        <p:nvPicPr>
          <p:cNvPr descr="preencoded.png" id="520" name="Google Shape;520;p43"/>
          <p:cNvPicPr preferRelativeResize="0"/>
          <p:nvPr/>
        </p:nvPicPr>
        <p:blipFill rotWithShape="1">
          <a:blip r:embed="rId6">
            <a:alphaModFix/>
          </a:blip>
          <a:srcRect b="0" l="0" r="0" t="0"/>
          <a:stretch/>
        </p:blipFill>
        <p:spPr>
          <a:xfrm>
            <a:off x="396835" y="3985736"/>
            <a:ext cx="566976" cy="1025009"/>
          </a:xfrm>
          <a:prstGeom prst="rect">
            <a:avLst/>
          </a:prstGeom>
          <a:noFill/>
          <a:ln>
            <a:noFill/>
          </a:ln>
        </p:spPr>
      </p:pic>
      <p:sp>
        <p:nvSpPr>
          <p:cNvPr id="521" name="Google Shape;521;p43"/>
          <p:cNvSpPr/>
          <p:nvPr/>
        </p:nvSpPr>
        <p:spPr>
          <a:xfrm>
            <a:off x="1133832" y="4099084"/>
            <a:ext cx="1488519" cy="185976"/>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1150"/>
              <a:buFont typeface="Petrona"/>
              <a:buNone/>
            </a:pPr>
            <a:r>
              <a:rPr b="1" i="0" lang="en-US" sz="1150" u="none" cap="none" strike="noStrike">
                <a:solidFill>
                  <a:srgbClr val="272525"/>
                </a:solidFill>
                <a:latin typeface="Petrona"/>
                <a:ea typeface="Petrona"/>
                <a:cs typeface="Petrona"/>
                <a:sym typeface="Petrona"/>
              </a:rPr>
              <a:t>Phase IV Results</a:t>
            </a:r>
            <a:endParaRPr b="0" i="0" sz="1150" u="none" cap="none" strike="noStrike"/>
          </a:p>
        </p:txBody>
      </p:sp>
      <p:sp>
        <p:nvSpPr>
          <p:cNvPr id="522" name="Google Shape;522;p43"/>
          <p:cNvSpPr/>
          <p:nvPr/>
        </p:nvSpPr>
        <p:spPr>
          <a:xfrm>
            <a:off x="1133832" y="4353044"/>
            <a:ext cx="13099733" cy="544354"/>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272525"/>
              </a:buClr>
              <a:buSzPts val="850"/>
              <a:buFont typeface="Inter"/>
              <a:buNone/>
            </a:pPr>
            <a:r>
              <a:rPr b="0" i="0" lang="en-US" sz="850" u="none" cap="none" strike="noStrike">
                <a:solidFill>
                  <a:srgbClr val="272525"/>
                </a:solidFill>
                <a:latin typeface="Inter"/>
                <a:ea typeface="Inter"/>
                <a:cs typeface="Inter"/>
                <a:sym typeface="Inter"/>
              </a:rPr>
              <a:t>The deep ensemble of five FFNNs, when combined with temperature scaling, yielded smoothed probability distributions that better aligned with true frequencies. Although Zhang et al. reported AUROC improvements up to 0.92, our calibrated ensemble saw average softmax confidences that required smaller conformal thresholds to reach target coverage, tightening intervals by 3% compared to unscaled ensembles. Compound-level aggregation remains under evaluation but shows promise in reducing overconfident misclassifications.</a:t>
            </a:r>
            <a:endParaRPr b="0" i="0" sz="850" u="none" cap="none" strike="noStrike"/>
          </a:p>
        </p:txBody>
      </p:sp>
      <p:pic>
        <p:nvPicPr>
          <p:cNvPr descr="preencoded.png" id="523" name="Google Shape;523;p43"/>
          <p:cNvPicPr preferRelativeResize="0"/>
          <p:nvPr/>
        </p:nvPicPr>
        <p:blipFill rotWithShape="1">
          <a:blip r:embed="rId7">
            <a:alphaModFix/>
          </a:blip>
          <a:srcRect b="0" l="0" r="0" t="0"/>
          <a:stretch/>
        </p:blipFill>
        <p:spPr>
          <a:xfrm>
            <a:off x="396835" y="5010745"/>
            <a:ext cx="566976" cy="1025009"/>
          </a:xfrm>
          <a:prstGeom prst="rect">
            <a:avLst/>
          </a:prstGeom>
          <a:noFill/>
          <a:ln>
            <a:noFill/>
          </a:ln>
        </p:spPr>
      </p:pic>
      <p:sp>
        <p:nvSpPr>
          <p:cNvPr id="524" name="Google Shape;524;p43"/>
          <p:cNvSpPr/>
          <p:nvPr/>
        </p:nvSpPr>
        <p:spPr>
          <a:xfrm>
            <a:off x="1133832" y="5124093"/>
            <a:ext cx="1488519" cy="185976"/>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1150"/>
              <a:buFont typeface="Petrona"/>
              <a:buNone/>
            </a:pPr>
            <a:r>
              <a:rPr b="1" i="0" lang="en-US" sz="1150" u="none" cap="none" strike="noStrike">
                <a:solidFill>
                  <a:srgbClr val="272525"/>
                </a:solidFill>
                <a:latin typeface="Petrona"/>
                <a:ea typeface="Petrona"/>
                <a:cs typeface="Petrona"/>
                <a:sym typeface="Petrona"/>
              </a:rPr>
              <a:t>Phase V Results</a:t>
            </a:r>
            <a:endParaRPr b="0" i="0" sz="1150" u="none" cap="none" strike="noStrike"/>
          </a:p>
        </p:txBody>
      </p:sp>
      <p:sp>
        <p:nvSpPr>
          <p:cNvPr id="525" name="Google Shape;525;p43"/>
          <p:cNvSpPr/>
          <p:nvPr/>
        </p:nvSpPr>
        <p:spPr>
          <a:xfrm>
            <a:off x="1133832" y="5378053"/>
            <a:ext cx="13099733" cy="544354"/>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272525"/>
              </a:buClr>
              <a:buSzPts val="850"/>
              <a:buFont typeface="Inter"/>
              <a:buNone/>
            </a:pPr>
            <a:r>
              <a:rPr b="0" i="0" lang="en-US" sz="850" u="none" cap="none" strike="noStrike">
                <a:solidFill>
                  <a:srgbClr val="272525"/>
                </a:solidFill>
                <a:latin typeface="Inter"/>
                <a:ea typeface="Inter"/>
                <a:cs typeface="Inter"/>
                <a:sym typeface="Inter"/>
              </a:rPr>
              <a:t>Conformal Quantile Regression produced prediction intervals that adapt to heteroskedastic noise across chemical space. At α = 0.05, class-specific F1 scores for SR-HSE were 0.94 (inactive) and 0.39 (active), reflecting tight intervals for abundant negatives but wider ones for rarer actives. Accuracy across endpoints varied from 80% to 97% depending on α and assay difficulty, illustrating the method's flexibility. Overall, CQR delivered the most informative, context-sensitive intervals.</a:t>
            </a:r>
            <a:endParaRPr b="0" i="0" sz="850" u="none" cap="none" strike="noStrike"/>
          </a:p>
        </p:txBody>
      </p:sp>
      <p:pic>
        <p:nvPicPr>
          <p:cNvPr descr="preencoded.png" id="526" name="Google Shape;526;p43"/>
          <p:cNvPicPr preferRelativeResize="0"/>
          <p:nvPr/>
        </p:nvPicPr>
        <p:blipFill rotWithShape="1">
          <a:blip r:embed="rId8">
            <a:alphaModFix/>
          </a:blip>
          <a:srcRect b="0" l="0" r="0" t="0"/>
          <a:stretch/>
        </p:blipFill>
        <p:spPr>
          <a:xfrm>
            <a:off x="396835" y="6163270"/>
            <a:ext cx="9464040" cy="2270760"/>
          </a:xfrm>
          <a:prstGeom prst="rect">
            <a:avLst/>
          </a:prstGeom>
          <a:noFill/>
          <a:ln>
            <a:noFill/>
          </a:ln>
        </p:spPr>
      </p:pic>
      <p:pic>
        <p:nvPicPr>
          <p:cNvPr id="527" name="Google Shape;527;p43"/>
          <p:cNvPicPr preferRelativeResize="0"/>
          <p:nvPr/>
        </p:nvPicPr>
        <p:blipFill>
          <a:blip r:embed="rId9">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descr="preencoded.png" id="107" name="Google Shape;107;p2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08" name="Google Shape;108;p26"/>
          <p:cNvSpPr/>
          <p:nvPr/>
        </p:nvSpPr>
        <p:spPr>
          <a:xfrm>
            <a:off x="6090523" y="609481"/>
            <a:ext cx="4531162" cy="56638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Petrona"/>
              <a:buNone/>
            </a:pPr>
            <a:r>
              <a:rPr b="1" i="0" lang="en-US" sz="3550" u="none" cap="none" strike="noStrike">
                <a:solidFill>
                  <a:srgbClr val="000000"/>
                </a:solidFill>
                <a:latin typeface="Petrona"/>
                <a:ea typeface="Petrona"/>
                <a:cs typeface="Petrona"/>
                <a:sym typeface="Petrona"/>
              </a:rPr>
              <a:t>Abstract</a:t>
            </a:r>
            <a:endParaRPr b="0" i="0" sz="3550" u="none" cap="none" strike="noStrike"/>
          </a:p>
        </p:txBody>
      </p:sp>
      <p:sp>
        <p:nvSpPr>
          <p:cNvPr id="109" name="Google Shape;109;p26"/>
          <p:cNvSpPr/>
          <p:nvPr/>
        </p:nvSpPr>
        <p:spPr>
          <a:xfrm>
            <a:off x="6090523" y="1434703"/>
            <a:ext cx="7935754" cy="1299329"/>
          </a:xfrm>
          <a:prstGeom prst="roundRect">
            <a:avLst>
              <a:gd fmla="val 558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6"/>
          <p:cNvSpPr/>
          <p:nvPr/>
        </p:nvSpPr>
        <p:spPr>
          <a:xfrm>
            <a:off x="6270665" y="1614845"/>
            <a:ext cx="2265521" cy="283131"/>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Study Focus</a:t>
            </a:r>
            <a:endParaRPr b="0" i="0" sz="1750" u="none" cap="none" strike="noStrike"/>
          </a:p>
        </p:txBody>
      </p:sp>
      <p:sp>
        <p:nvSpPr>
          <p:cNvPr id="111" name="Google Shape;111;p26"/>
          <p:cNvSpPr/>
          <p:nvPr/>
        </p:nvSpPr>
        <p:spPr>
          <a:xfrm>
            <a:off x="6270665" y="2001441"/>
            <a:ext cx="7575471" cy="55245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Early </a:t>
            </a:r>
            <a:r>
              <a:rPr b="1" i="0" lang="en-US" sz="1350" u="none" cap="none" strike="noStrike">
                <a:solidFill>
                  <a:srgbClr val="272525"/>
                </a:solidFill>
                <a:latin typeface="Inter"/>
                <a:ea typeface="Inter"/>
                <a:cs typeface="Inter"/>
                <a:sym typeface="Inter"/>
              </a:rPr>
              <a:t>in silico</a:t>
            </a:r>
            <a:r>
              <a:rPr b="0" i="0" lang="en-US" sz="1350" u="none" cap="none" strike="noStrike">
                <a:solidFill>
                  <a:srgbClr val="272525"/>
                </a:solidFill>
                <a:latin typeface="Inter"/>
                <a:ea typeface="Inter"/>
                <a:cs typeface="Inter"/>
                <a:sym typeface="Inter"/>
              </a:rPr>
              <a:t> identification of toxic liabilities is essential to reduce late-stage attrition in drug discovery.</a:t>
            </a:r>
            <a:endParaRPr b="0" i="0" sz="1350" u="none" cap="none" strike="noStrike"/>
          </a:p>
        </p:txBody>
      </p:sp>
      <p:sp>
        <p:nvSpPr>
          <p:cNvPr id="112" name="Google Shape;112;p26"/>
          <p:cNvSpPr/>
          <p:nvPr/>
        </p:nvSpPr>
        <p:spPr>
          <a:xfrm>
            <a:off x="6090523" y="2906554"/>
            <a:ext cx="7935754" cy="1299329"/>
          </a:xfrm>
          <a:prstGeom prst="roundRect">
            <a:avLst>
              <a:gd fmla="val 558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6"/>
          <p:cNvSpPr/>
          <p:nvPr/>
        </p:nvSpPr>
        <p:spPr>
          <a:xfrm>
            <a:off x="6270665" y="3086695"/>
            <a:ext cx="2265521" cy="283131"/>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Methodology</a:t>
            </a:r>
            <a:endParaRPr b="0" i="0" sz="1750" u="none" cap="none" strike="noStrike"/>
          </a:p>
        </p:txBody>
      </p:sp>
      <p:sp>
        <p:nvSpPr>
          <p:cNvPr id="114" name="Google Shape;114;p26"/>
          <p:cNvSpPr/>
          <p:nvPr/>
        </p:nvSpPr>
        <p:spPr>
          <a:xfrm>
            <a:off x="6270665" y="3473291"/>
            <a:ext cx="7575471" cy="55245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This study replicates and extends a conformal prediction pipeline for binary toxicity classification on the Tox21 dataset—a public challenge comprising 12 molecular endpoints.</a:t>
            </a:r>
            <a:endParaRPr b="0" i="0" sz="1350" u="none" cap="none" strike="noStrike"/>
          </a:p>
        </p:txBody>
      </p:sp>
      <p:sp>
        <p:nvSpPr>
          <p:cNvPr id="115" name="Google Shape;115;p26"/>
          <p:cNvSpPr/>
          <p:nvPr/>
        </p:nvSpPr>
        <p:spPr>
          <a:xfrm>
            <a:off x="6090523" y="4378404"/>
            <a:ext cx="7935754" cy="1299329"/>
          </a:xfrm>
          <a:prstGeom prst="roundRect">
            <a:avLst>
              <a:gd fmla="val 558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6"/>
          <p:cNvSpPr/>
          <p:nvPr/>
        </p:nvSpPr>
        <p:spPr>
          <a:xfrm>
            <a:off x="6270665" y="4558546"/>
            <a:ext cx="2265521" cy="283131"/>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Implementation</a:t>
            </a:r>
            <a:endParaRPr b="0" i="0" sz="1750" u="none" cap="none" strike="noStrike"/>
          </a:p>
        </p:txBody>
      </p:sp>
      <p:sp>
        <p:nvSpPr>
          <p:cNvPr id="117" name="Google Shape;117;p26"/>
          <p:cNvSpPr/>
          <p:nvPr/>
        </p:nvSpPr>
        <p:spPr>
          <a:xfrm>
            <a:off x="6270665" y="4945142"/>
            <a:ext cx="7575471" cy="55245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We preprocessed the raw Tox21 assay data, converted it into NumPy compressed archives for efficient loading, and implemented five calibration phases.</a:t>
            </a:r>
            <a:endParaRPr b="0" i="0" sz="1350" u="none" cap="none" strike="noStrike"/>
          </a:p>
        </p:txBody>
      </p:sp>
      <p:sp>
        <p:nvSpPr>
          <p:cNvPr id="118" name="Google Shape;118;p26"/>
          <p:cNvSpPr/>
          <p:nvPr/>
        </p:nvSpPr>
        <p:spPr>
          <a:xfrm>
            <a:off x="6090523" y="5850255"/>
            <a:ext cx="7935754" cy="1299329"/>
          </a:xfrm>
          <a:prstGeom prst="roundRect">
            <a:avLst>
              <a:gd fmla="val 558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6"/>
          <p:cNvSpPr/>
          <p:nvPr/>
        </p:nvSpPr>
        <p:spPr>
          <a:xfrm>
            <a:off x="6270665" y="6030397"/>
            <a:ext cx="2265521" cy="283131"/>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Future Directions</a:t>
            </a:r>
            <a:endParaRPr b="0" i="0" sz="1750" u="none" cap="none" strike="noStrike"/>
          </a:p>
        </p:txBody>
      </p:sp>
      <p:sp>
        <p:nvSpPr>
          <p:cNvPr id="120" name="Google Shape;120;p26"/>
          <p:cNvSpPr/>
          <p:nvPr/>
        </p:nvSpPr>
        <p:spPr>
          <a:xfrm>
            <a:off x="6270665" y="6416993"/>
            <a:ext cx="7575471" cy="55245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We propose future directions including integrated ADMET multitasking, imbalance-aware Mondrian conformal methods, and interpretability via contrastive explanations.</a:t>
            </a:r>
            <a:endParaRPr b="0" i="0" sz="1350" u="none" cap="none" strike="noStrike"/>
          </a:p>
        </p:txBody>
      </p:sp>
      <p:sp>
        <p:nvSpPr>
          <p:cNvPr id="121" name="Google Shape;121;p26"/>
          <p:cNvSpPr/>
          <p:nvPr/>
        </p:nvSpPr>
        <p:spPr>
          <a:xfrm>
            <a:off x="6090523" y="7343775"/>
            <a:ext cx="7935900" cy="2763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Index Terms: Conformal Prediction, Toxicity, ADMET, Tox21, Uncertainty Calibration.</a:t>
            </a:r>
            <a:endParaRPr b="0" i="0" sz="1350" u="none" cap="none" strike="noStrike"/>
          </a:p>
        </p:txBody>
      </p:sp>
      <p:pic>
        <p:nvPicPr>
          <p:cNvPr id="122" name="Google Shape;122;p26"/>
          <p:cNvPicPr preferRelativeResize="0"/>
          <p:nvPr/>
        </p:nvPicPr>
        <p:blipFill>
          <a:blip r:embed="rId4">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4"/>
          <p:cNvSpPr/>
          <p:nvPr/>
        </p:nvSpPr>
        <p:spPr>
          <a:xfrm>
            <a:off x="488394" y="501968"/>
            <a:ext cx="4276963" cy="457914"/>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0000"/>
              </a:buClr>
              <a:buSzPts val="2850"/>
              <a:buFont typeface="Petrona"/>
              <a:buNone/>
            </a:pPr>
            <a:r>
              <a:rPr b="1" i="0" lang="en-US" sz="2850" u="none" cap="none" strike="noStrike">
                <a:solidFill>
                  <a:srgbClr val="000000"/>
                </a:solidFill>
                <a:latin typeface="Petrona"/>
                <a:ea typeface="Petrona"/>
                <a:cs typeface="Petrona"/>
                <a:sym typeface="Petrona"/>
              </a:rPr>
              <a:t>Detailed Results by Phase</a:t>
            </a:r>
            <a:endParaRPr b="0" i="0" sz="2850" u="none" cap="none" strike="noStrike"/>
          </a:p>
        </p:txBody>
      </p:sp>
      <p:pic>
        <p:nvPicPr>
          <p:cNvPr descr="preencoded.png" id="534" name="Google Shape;534;p44"/>
          <p:cNvPicPr preferRelativeResize="0"/>
          <p:nvPr/>
        </p:nvPicPr>
        <p:blipFill rotWithShape="1">
          <a:blip r:embed="rId3">
            <a:alphaModFix/>
          </a:blip>
          <a:srcRect b="0" l="0" r="0" t="0"/>
          <a:stretch/>
        </p:blipFill>
        <p:spPr>
          <a:xfrm>
            <a:off x="488394" y="1238964"/>
            <a:ext cx="9464040" cy="2270760"/>
          </a:xfrm>
          <a:prstGeom prst="rect">
            <a:avLst/>
          </a:prstGeom>
          <a:noFill/>
          <a:ln>
            <a:noFill/>
          </a:ln>
        </p:spPr>
      </p:pic>
      <p:sp>
        <p:nvSpPr>
          <p:cNvPr id="535" name="Google Shape;535;p44"/>
          <p:cNvSpPr/>
          <p:nvPr/>
        </p:nvSpPr>
        <p:spPr>
          <a:xfrm>
            <a:off x="7307580" y="3666649"/>
            <a:ext cx="15240" cy="4060865"/>
          </a:xfrm>
          <a:prstGeom prst="roundRect">
            <a:avLst>
              <a:gd fmla="val 384639"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4"/>
          <p:cNvSpPr/>
          <p:nvPr/>
        </p:nvSpPr>
        <p:spPr>
          <a:xfrm>
            <a:off x="6754832" y="3972878"/>
            <a:ext cx="418624" cy="15240"/>
          </a:xfrm>
          <a:prstGeom prst="roundRect">
            <a:avLst>
              <a:gd fmla="val 384639"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4"/>
          <p:cNvSpPr/>
          <p:nvPr/>
        </p:nvSpPr>
        <p:spPr>
          <a:xfrm>
            <a:off x="7158216" y="3823573"/>
            <a:ext cx="313968" cy="313968"/>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8" name="Google Shape;538;p44"/>
          <p:cNvPicPr preferRelativeResize="0"/>
          <p:nvPr/>
        </p:nvPicPr>
        <p:blipFill rotWithShape="1">
          <a:blip r:embed="rId4">
            <a:alphaModFix/>
          </a:blip>
          <a:srcRect b="0" l="0" r="0" t="0"/>
          <a:stretch/>
        </p:blipFill>
        <p:spPr>
          <a:xfrm>
            <a:off x="7205246" y="3843159"/>
            <a:ext cx="219789" cy="274677"/>
          </a:xfrm>
          <a:prstGeom prst="rect">
            <a:avLst/>
          </a:prstGeom>
          <a:noFill/>
          <a:ln>
            <a:noFill/>
          </a:ln>
        </p:spPr>
      </p:pic>
      <p:sp>
        <p:nvSpPr>
          <p:cNvPr id="539" name="Google Shape;539;p44"/>
          <p:cNvSpPr/>
          <p:nvPr/>
        </p:nvSpPr>
        <p:spPr>
          <a:xfrm>
            <a:off x="4785598" y="3806190"/>
            <a:ext cx="1831777" cy="228957"/>
          </a:xfrm>
          <a:prstGeom prst="rect">
            <a:avLst/>
          </a:prstGeom>
          <a:noFill/>
          <a:ln>
            <a:noFill/>
          </a:ln>
        </p:spPr>
        <p:txBody>
          <a:bodyPr anchorCtr="0" anchor="t" bIns="0" lIns="0" spcFirstLastPara="1" rIns="0" wrap="square" tIns="0">
            <a:noAutofit/>
          </a:bodyPr>
          <a:lstStyle/>
          <a:p>
            <a:pPr indent="0" lvl="0" marL="0" marR="0" rtl="0" algn="r">
              <a:lnSpc>
                <a:spcPct val="128571"/>
              </a:lnSpc>
              <a:spcBef>
                <a:spcPts val="0"/>
              </a:spcBef>
              <a:spcAft>
                <a:spcPts val="0"/>
              </a:spcAft>
              <a:buClr>
                <a:srgbClr val="272525"/>
              </a:buClr>
              <a:buSzPts val="1400"/>
              <a:buFont typeface="Petrona"/>
              <a:buNone/>
            </a:pPr>
            <a:r>
              <a:rPr b="1" i="0" lang="en-US" sz="1400" u="none" cap="none" strike="noStrike">
                <a:solidFill>
                  <a:srgbClr val="272525"/>
                </a:solidFill>
                <a:latin typeface="Petrona"/>
                <a:ea typeface="Petrona"/>
                <a:cs typeface="Petrona"/>
                <a:sym typeface="Petrona"/>
              </a:rPr>
              <a:t>Phase I: Inductive CP</a:t>
            </a:r>
            <a:endParaRPr b="0" i="0" sz="1400" u="none" cap="none" strike="noStrike"/>
          </a:p>
        </p:txBody>
      </p:sp>
      <p:sp>
        <p:nvSpPr>
          <p:cNvPr id="540" name="Google Shape;540;p44"/>
          <p:cNvSpPr/>
          <p:nvPr/>
        </p:nvSpPr>
        <p:spPr>
          <a:xfrm>
            <a:off x="488394" y="4118848"/>
            <a:ext cx="6128980" cy="446484"/>
          </a:xfrm>
          <a:prstGeom prst="rect">
            <a:avLst/>
          </a:prstGeom>
          <a:noFill/>
          <a:ln>
            <a:noFill/>
          </a:ln>
        </p:spPr>
        <p:txBody>
          <a:bodyPr anchorCtr="0" anchor="t" bIns="0" lIns="0" spcFirstLastPara="1" rIns="0" wrap="square" tIns="0">
            <a:noAutofit/>
          </a:bodyPr>
          <a:lstStyle/>
          <a:p>
            <a:pPr indent="0" lvl="0" marL="0" marR="0" rtl="0" algn="r">
              <a:lnSpc>
                <a:spcPct val="166666"/>
              </a:lnSpc>
              <a:spcBef>
                <a:spcPts val="0"/>
              </a:spcBef>
              <a:spcAft>
                <a:spcPts val="0"/>
              </a:spcAft>
              <a:buClr>
                <a:srgbClr val="272525"/>
              </a:buClr>
              <a:buSzPts val="1050"/>
              <a:buFont typeface="Inter"/>
              <a:buNone/>
            </a:pPr>
            <a:r>
              <a:rPr b="0" i="0" lang="en-US" sz="1050" u="none" cap="none" strike="noStrike">
                <a:solidFill>
                  <a:srgbClr val="272525"/>
                </a:solidFill>
                <a:latin typeface="Inter"/>
                <a:ea typeface="Inter"/>
                <a:cs typeface="Inter"/>
                <a:sym typeface="Inter"/>
              </a:rPr>
              <a:t>Baseline with FFNN per endpoint. Compound accuracy: 0.57. Coverage: 0.904. Average set size: 1.896.</a:t>
            </a:r>
            <a:endParaRPr b="0" i="0" sz="1050" u="none" cap="none" strike="noStrike"/>
          </a:p>
        </p:txBody>
      </p:sp>
      <p:sp>
        <p:nvSpPr>
          <p:cNvPr id="541" name="Google Shape;541;p44"/>
          <p:cNvSpPr/>
          <p:nvPr/>
        </p:nvSpPr>
        <p:spPr>
          <a:xfrm>
            <a:off x="7456944" y="4670584"/>
            <a:ext cx="418624" cy="15240"/>
          </a:xfrm>
          <a:prstGeom prst="roundRect">
            <a:avLst>
              <a:gd fmla="val 384639"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4"/>
          <p:cNvSpPr/>
          <p:nvPr/>
        </p:nvSpPr>
        <p:spPr>
          <a:xfrm>
            <a:off x="7158216" y="4521279"/>
            <a:ext cx="313968" cy="313968"/>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43" name="Google Shape;543;p44"/>
          <p:cNvPicPr preferRelativeResize="0"/>
          <p:nvPr/>
        </p:nvPicPr>
        <p:blipFill rotWithShape="1">
          <a:blip r:embed="rId5">
            <a:alphaModFix/>
          </a:blip>
          <a:srcRect b="0" l="0" r="0" t="0"/>
          <a:stretch/>
        </p:blipFill>
        <p:spPr>
          <a:xfrm>
            <a:off x="7205246" y="4540865"/>
            <a:ext cx="219789" cy="274677"/>
          </a:xfrm>
          <a:prstGeom prst="rect">
            <a:avLst/>
          </a:prstGeom>
          <a:noFill/>
          <a:ln>
            <a:noFill/>
          </a:ln>
        </p:spPr>
      </p:pic>
      <p:sp>
        <p:nvSpPr>
          <p:cNvPr id="544" name="Google Shape;544;p44"/>
          <p:cNvSpPr/>
          <p:nvPr/>
        </p:nvSpPr>
        <p:spPr>
          <a:xfrm>
            <a:off x="8013025" y="4503896"/>
            <a:ext cx="2723674" cy="228957"/>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272525"/>
              </a:buClr>
              <a:buSzPts val="1400"/>
              <a:buFont typeface="Petrona"/>
              <a:buNone/>
            </a:pPr>
            <a:r>
              <a:rPr b="1" i="0" lang="en-US" sz="1400" u="none" cap="none" strike="noStrike">
                <a:solidFill>
                  <a:srgbClr val="272525"/>
                </a:solidFill>
                <a:latin typeface="Petrona"/>
                <a:ea typeface="Petrona"/>
                <a:cs typeface="Petrona"/>
                <a:sym typeface="Petrona"/>
              </a:rPr>
              <a:t>Phase II: Single vs. Multi-task CP</a:t>
            </a:r>
            <a:endParaRPr b="0" i="0" sz="1400" u="none" cap="none" strike="noStrike"/>
          </a:p>
        </p:txBody>
      </p:sp>
      <p:sp>
        <p:nvSpPr>
          <p:cNvPr id="545" name="Google Shape;545;p44"/>
          <p:cNvSpPr/>
          <p:nvPr/>
        </p:nvSpPr>
        <p:spPr>
          <a:xfrm>
            <a:off x="8013025" y="4816554"/>
            <a:ext cx="6128980" cy="669727"/>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272525"/>
              </a:buClr>
              <a:buSzPts val="1050"/>
              <a:buFont typeface="Inter"/>
              <a:buNone/>
            </a:pPr>
            <a:r>
              <a:rPr b="0" i="0" lang="en-US" sz="1050" u="none" cap="none" strike="noStrike">
                <a:solidFill>
                  <a:srgbClr val="272525"/>
                </a:solidFill>
                <a:latin typeface="Inter"/>
                <a:ea typeface="Inter"/>
                <a:cs typeface="Inter"/>
                <a:sym typeface="Inter"/>
              </a:rPr>
              <a:t>Multi-task FFNN leveraged shared molecular embeddings, boosting compound-level accuracy to 90.2%. Coverage stability also improved slightly (e.g., SR-HSE: 0.897 vs. 0.895) due to regularization from shared parameters.</a:t>
            </a:r>
            <a:endParaRPr b="0" i="0" sz="1050" u="none" cap="none" strike="noStrike"/>
          </a:p>
        </p:txBody>
      </p:sp>
      <p:sp>
        <p:nvSpPr>
          <p:cNvPr id="546" name="Google Shape;546;p44"/>
          <p:cNvSpPr/>
          <p:nvPr/>
        </p:nvSpPr>
        <p:spPr>
          <a:xfrm>
            <a:off x="6754832" y="5371028"/>
            <a:ext cx="418624" cy="15240"/>
          </a:xfrm>
          <a:prstGeom prst="roundRect">
            <a:avLst>
              <a:gd fmla="val 384639"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4"/>
          <p:cNvSpPr/>
          <p:nvPr/>
        </p:nvSpPr>
        <p:spPr>
          <a:xfrm>
            <a:off x="7158216" y="5221724"/>
            <a:ext cx="313968" cy="313968"/>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48" name="Google Shape;548;p44"/>
          <p:cNvPicPr preferRelativeResize="0"/>
          <p:nvPr/>
        </p:nvPicPr>
        <p:blipFill rotWithShape="1">
          <a:blip r:embed="rId6">
            <a:alphaModFix/>
          </a:blip>
          <a:srcRect b="0" l="0" r="0" t="0"/>
          <a:stretch/>
        </p:blipFill>
        <p:spPr>
          <a:xfrm>
            <a:off x="7205246" y="5241310"/>
            <a:ext cx="219789" cy="274677"/>
          </a:xfrm>
          <a:prstGeom prst="rect">
            <a:avLst/>
          </a:prstGeom>
          <a:noFill/>
          <a:ln>
            <a:noFill/>
          </a:ln>
        </p:spPr>
      </p:pic>
      <p:sp>
        <p:nvSpPr>
          <p:cNvPr id="549" name="Google Shape;549;p44"/>
          <p:cNvSpPr/>
          <p:nvPr/>
        </p:nvSpPr>
        <p:spPr>
          <a:xfrm>
            <a:off x="4472702" y="5204341"/>
            <a:ext cx="2144673" cy="228957"/>
          </a:xfrm>
          <a:prstGeom prst="rect">
            <a:avLst/>
          </a:prstGeom>
          <a:noFill/>
          <a:ln>
            <a:noFill/>
          </a:ln>
        </p:spPr>
        <p:txBody>
          <a:bodyPr anchorCtr="0" anchor="t" bIns="0" lIns="0" spcFirstLastPara="1" rIns="0" wrap="square" tIns="0">
            <a:noAutofit/>
          </a:bodyPr>
          <a:lstStyle/>
          <a:p>
            <a:pPr indent="0" lvl="0" marL="0" marR="0" rtl="0" algn="r">
              <a:lnSpc>
                <a:spcPct val="128571"/>
              </a:lnSpc>
              <a:spcBef>
                <a:spcPts val="0"/>
              </a:spcBef>
              <a:spcAft>
                <a:spcPts val="0"/>
              </a:spcAft>
              <a:buClr>
                <a:srgbClr val="272525"/>
              </a:buClr>
              <a:buSzPts val="1400"/>
              <a:buFont typeface="Petrona"/>
              <a:buNone/>
            </a:pPr>
            <a:r>
              <a:rPr b="1" i="0" lang="en-US" sz="1400" u="none" cap="none" strike="noStrike">
                <a:solidFill>
                  <a:srgbClr val="272525"/>
                </a:solidFill>
                <a:latin typeface="Petrona"/>
                <a:ea typeface="Petrona"/>
                <a:cs typeface="Petrona"/>
                <a:sym typeface="Petrona"/>
              </a:rPr>
              <a:t>Phase III: MC-Dropout CP</a:t>
            </a:r>
            <a:endParaRPr b="0" i="0" sz="1400" u="none" cap="none" strike="noStrike"/>
          </a:p>
        </p:txBody>
      </p:sp>
      <p:sp>
        <p:nvSpPr>
          <p:cNvPr id="550" name="Google Shape;550;p44"/>
          <p:cNvSpPr/>
          <p:nvPr/>
        </p:nvSpPr>
        <p:spPr>
          <a:xfrm>
            <a:off x="488394" y="5516999"/>
            <a:ext cx="6128980" cy="669727"/>
          </a:xfrm>
          <a:prstGeom prst="rect">
            <a:avLst/>
          </a:prstGeom>
          <a:noFill/>
          <a:ln>
            <a:noFill/>
          </a:ln>
        </p:spPr>
        <p:txBody>
          <a:bodyPr anchorCtr="0" anchor="t" bIns="0" lIns="0" spcFirstLastPara="1" rIns="0" wrap="square" tIns="0">
            <a:noAutofit/>
          </a:bodyPr>
          <a:lstStyle/>
          <a:p>
            <a:pPr indent="0" lvl="0" marL="0" marR="0" rtl="0" algn="r">
              <a:lnSpc>
                <a:spcPct val="166666"/>
              </a:lnSpc>
              <a:spcBef>
                <a:spcPts val="0"/>
              </a:spcBef>
              <a:spcAft>
                <a:spcPts val="0"/>
              </a:spcAft>
              <a:buClr>
                <a:srgbClr val="272525"/>
              </a:buClr>
              <a:buSzPts val="1050"/>
              <a:buFont typeface="Inter"/>
              <a:buNone/>
            </a:pPr>
            <a:r>
              <a:rPr b="0" i="0" lang="en-US" sz="1050" u="none" cap="none" strike="noStrike">
                <a:solidFill>
                  <a:srgbClr val="272525"/>
                </a:solidFill>
                <a:latin typeface="Inter"/>
                <a:ea typeface="Inter"/>
                <a:cs typeface="Inter"/>
                <a:sym typeface="Inter"/>
              </a:rPr>
              <a:t>Maintained nominal coverage (~90%) while achieving up to 5% reduction in average set size. Consensus voting across three cross-validation folds further increased robustness, elevating compound-level accuracy to 74.5%.</a:t>
            </a:r>
            <a:endParaRPr b="0" i="0" sz="1050" u="none" cap="none" strike="noStrike"/>
          </a:p>
        </p:txBody>
      </p:sp>
      <p:sp>
        <p:nvSpPr>
          <p:cNvPr id="551" name="Google Shape;551;p44"/>
          <p:cNvSpPr/>
          <p:nvPr/>
        </p:nvSpPr>
        <p:spPr>
          <a:xfrm>
            <a:off x="7456944" y="6071592"/>
            <a:ext cx="418624" cy="15240"/>
          </a:xfrm>
          <a:prstGeom prst="roundRect">
            <a:avLst>
              <a:gd fmla="val 384639"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
          <p:cNvSpPr/>
          <p:nvPr/>
        </p:nvSpPr>
        <p:spPr>
          <a:xfrm>
            <a:off x="7158216" y="5922288"/>
            <a:ext cx="313968" cy="313968"/>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53" name="Google Shape;553;p44"/>
          <p:cNvPicPr preferRelativeResize="0"/>
          <p:nvPr/>
        </p:nvPicPr>
        <p:blipFill rotWithShape="1">
          <a:blip r:embed="rId7">
            <a:alphaModFix/>
          </a:blip>
          <a:srcRect b="0" l="0" r="0" t="0"/>
          <a:stretch/>
        </p:blipFill>
        <p:spPr>
          <a:xfrm>
            <a:off x="7205246" y="5941874"/>
            <a:ext cx="219789" cy="274677"/>
          </a:xfrm>
          <a:prstGeom prst="rect">
            <a:avLst/>
          </a:prstGeom>
          <a:noFill/>
          <a:ln>
            <a:noFill/>
          </a:ln>
        </p:spPr>
      </p:pic>
      <p:sp>
        <p:nvSpPr>
          <p:cNvPr id="554" name="Google Shape;554;p44"/>
          <p:cNvSpPr/>
          <p:nvPr/>
        </p:nvSpPr>
        <p:spPr>
          <a:xfrm>
            <a:off x="8013025" y="5904905"/>
            <a:ext cx="3491151" cy="228957"/>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272525"/>
              </a:buClr>
              <a:buSzPts val="1400"/>
              <a:buFont typeface="Petrona"/>
              <a:buNone/>
            </a:pPr>
            <a:r>
              <a:rPr b="1" i="0" lang="en-US" sz="1400" u="none" cap="none" strike="noStrike">
                <a:solidFill>
                  <a:srgbClr val="272525"/>
                </a:solidFill>
                <a:latin typeface="Petrona"/>
                <a:ea typeface="Petrona"/>
                <a:cs typeface="Petrona"/>
                <a:sym typeface="Petrona"/>
              </a:rPr>
              <a:t>Phase IV: Deep Ensembles + Temp Scaling</a:t>
            </a:r>
            <a:endParaRPr b="0" i="0" sz="1400" u="none" cap="none" strike="noStrike"/>
          </a:p>
        </p:txBody>
      </p:sp>
      <p:sp>
        <p:nvSpPr>
          <p:cNvPr id="555" name="Google Shape;555;p44"/>
          <p:cNvSpPr/>
          <p:nvPr/>
        </p:nvSpPr>
        <p:spPr>
          <a:xfrm>
            <a:off x="8013025" y="6217563"/>
            <a:ext cx="6128980" cy="669727"/>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272525"/>
              </a:buClr>
              <a:buSzPts val="1050"/>
              <a:buFont typeface="Inter"/>
              <a:buNone/>
            </a:pPr>
            <a:r>
              <a:rPr b="0" i="0" lang="en-US" sz="1050" u="none" cap="none" strike="noStrike">
                <a:solidFill>
                  <a:srgbClr val="272525"/>
                </a:solidFill>
                <a:latin typeface="Inter"/>
                <a:ea typeface="Inter"/>
                <a:cs typeface="Inter"/>
                <a:sym typeface="Inter"/>
              </a:rPr>
              <a:t>Yielded smoothed probability distributions that better aligned with true frequencies. Our calibrated ensemble saw average softmax confidences that required smaller conformal thresholds, tightening intervals by 3% compared to unscaled ensembles.</a:t>
            </a:r>
            <a:endParaRPr b="0" i="0" sz="1050" u="none" cap="none" strike="noStrike"/>
          </a:p>
        </p:txBody>
      </p:sp>
      <p:sp>
        <p:nvSpPr>
          <p:cNvPr id="556" name="Google Shape;556;p44"/>
          <p:cNvSpPr/>
          <p:nvPr/>
        </p:nvSpPr>
        <p:spPr>
          <a:xfrm>
            <a:off x="6754832" y="6772156"/>
            <a:ext cx="418624" cy="15240"/>
          </a:xfrm>
          <a:prstGeom prst="roundRect">
            <a:avLst>
              <a:gd fmla="val 384639"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p:nvPr/>
        </p:nvSpPr>
        <p:spPr>
          <a:xfrm>
            <a:off x="7158216" y="6622852"/>
            <a:ext cx="313968" cy="313968"/>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58" name="Google Shape;558;p44"/>
          <p:cNvPicPr preferRelativeResize="0"/>
          <p:nvPr/>
        </p:nvPicPr>
        <p:blipFill rotWithShape="1">
          <a:blip r:embed="rId8">
            <a:alphaModFix/>
          </a:blip>
          <a:srcRect b="0" l="0" r="0" t="0"/>
          <a:stretch/>
        </p:blipFill>
        <p:spPr>
          <a:xfrm>
            <a:off x="7205246" y="6642437"/>
            <a:ext cx="219789" cy="274677"/>
          </a:xfrm>
          <a:prstGeom prst="rect">
            <a:avLst/>
          </a:prstGeom>
          <a:noFill/>
          <a:ln>
            <a:noFill/>
          </a:ln>
        </p:spPr>
      </p:pic>
      <p:sp>
        <p:nvSpPr>
          <p:cNvPr id="559" name="Google Shape;559;p44"/>
          <p:cNvSpPr/>
          <p:nvPr/>
        </p:nvSpPr>
        <p:spPr>
          <a:xfrm>
            <a:off x="3238738" y="6605468"/>
            <a:ext cx="3378637" cy="228957"/>
          </a:xfrm>
          <a:prstGeom prst="rect">
            <a:avLst/>
          </a:prstGeom>
          <a:noFill/>
          <a:ln>
            <a:noFill/>
          </a:ln>
        </p:spPr>
        <p:txBody>
          <a:bodyPr anchorCtr="0" anchor="t" bIns="0" lIns="0" spcFirstLastPara="1" rIns="0" wrap="square" tIns="0">
            <a:noAutofit/>
          </a:bodyPr>
          <a:lstStyle/>
          <a:p>
            <a:pPr indent="0" lvl="0" marL="0" marR="0" rtl="0" algn="r">
              <a:lnSpc>
                <a:spcPct val="128571"/>
              </a:lnSpc>
              <a:spcBef>
                <a:spcPts val="0"/>
              </a:spcBef>
              <a:spcAft>
                <a:spcPts val="0"/>
              </a:spcAft>
              <a:buClr>
                <a:srgbClr val="272525"/>
              </a:buClr>
              <a:buSzPts val="1400"/>
              <a:buFont typeface="Petrona"/>
              <a:buNone/>
            </a:pPr>
            <a:r>
              <a:rPr b="1" i="0" lang="en-US" sz="1400" u="none" cap="none" strike="noStrike">
                <a:solidFill>
                  <a:srgbClr val="272525"/>
                </a:solidFill>
                <a:latin typeface="Petrona"/>
                <a:ea typeface="Petrona"/>
                <a:cs typeface="Petrona"/>
                <a:sym typeface="Petrona"/>
              </a:rPr>
              <a:t>Phase V: Conformal Quantile Regression</a:t>
            </a:r>
            <a:endParaRPr b="0" i="0" sz="1400" u="none" cap="none" strike="noStrike"/>
          </a:p>
        </p:txBody>
      </p:sp>
      <p:sp>
        <p:nvSpPr>
          <p:cNvPr id="560" name="Google Shape;560;p44"/>
          <p:cNvSpPr/>
          <p:nvPr/>
        </p:nvSpPr>
        <p:spPr>
          <a:xfrm>
            <a:off x="488394" y="6918127"/>
            <a:ext cx="6128980" cy="669727"/>
          </a:xfrm>
          <a:prstGeom prst="rect">
            <a:avLst/>
          </a:prstGeom>
          <a:noFill/>
          <a:ln>
            <a:noFill/>
          </a:ln>
        </p:spPr>
        <p:txBody>
          <a:bodyPr anchorCtr="0" anchor="t" bIns="0" lIns="0" spcFirstLastPara="1" rIns="0" wrap="square" tIns="0">
            <a:noAutofit/>
          </a:bodyPr>
          <a:lstStyle/>
          <a:p>
            <a:pPr indent="0" lvl="0" marL="0" marR="0" rtl="0" algn="r">
              <a:lnSpc>
                <a:spcPct val="166666"/>
              </a:lnSpc>
              <a:spcBef>
                <a:spcPts val="0"/>
              </a:spcBef>
              <a:spcAft>
                <a:spcPts val="0"/>
              </a:spcAft>
              <a:buClr>
                <a:srgbClr val="272525"/>
              </a:buClr>
              <a:buSzPts val="1050"/>
              <a:buFont typeface="Inter"/>
              <a:buNone/>
            </a:pPr>
            <a:r>
              <a:rPr b="0" i="0" lang="en-US" sz="1050" u="none" cap="none" strike="noStrike">
                <a:solidFill>
                  <a:srgbClr val="272525"/>
                </a:solidFill>
                <a:latin typeface="Inter"/>
                <a:ea typeface="Inter"/>
                <a:cs typeface="Inter"/>
                <a:sym typeface="Inter"/>
              </a:rPr>
              <a:t>Produced prediction intervals that adapt to heteroskedastic noise across chemical space. At α = 0.05, class-specific F1 scores for SR-HSE were 0.94 (inactive) and 0.39 (active). Accuracy across endpoints varied from 80% to 97%.</a:t>
            </a:r>
            <a:endParaRPr b="0" i="0" sz="1050" u="none" cap="none" strike="noStrike"/>
          </a:p>
        </p:txBody>
      </p:sp>
      <p:pic>
        <p:nvPicPr>
          <p:cNvPr id="561" name="Google Shape;561;p44"/>
          <p:cNvPicPr preferRelativeResize="0"/>
          <p:nvPr/>
        </p:nvPicPr>
        <p:blipFill>
          <a:blip r:embed="rId9">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5"/>
          <p:cNvSpPr/>
          <p:nvPr/>
        </p:nvSpPr>
        <p:spPr>
          <a:xfrm>
            <a:off x="631388" y="496491"/>
            <a:ext cx="10578465" cy="591860"/>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000000"/>
              </a:buClr>
              <a:buSzPts val="3700"/>
              <a:buFont typeface="Petrona"/>
              <a:buNone/>
            </a:pPr>
            <a:r>
              <a:rPr b="1" i="0" lang="en-US" sz="3700" u="none" cap="none" strike="noStrike">
                <a:solidFill>
                  <a:srgbClr val="000000"/>
                </a:solidFill>
                <a:latin typeface="Petrona"/>
                <a:ea typeface="Petrona"/>
                <a:cs typeface="Petrona"/>
                <a:sym typeface="Petrona"/>
              </a:rPr>
              <a:t>Integration of ADMET Properties in Our Pipeline</a:t>
            </a:r>
            <a:endParaRPr b="0" i="0" sz="3700" u="none" cap="none" strike="noStrike"/>
          </a:p>
        </p:txBody>
      </p:sp>
      <p:pic>
        <p:nvPicPr>
          <p:cNvPr descr="preencoded.png" id="568" name="Google Shape;568;p45"/>
          <p:cNvPicPr preferRelativeResize="0"/>
          <p:nvPr/>
        </p:nvPicPr>
        <p:blipFill rotWithShape="1">
          <a:blip r:embed="rId3">
            <a:alphaModFix/>
          </a:blip>
          <a:srcRect b="0" l="0" r="0" t="0"/>
          <a:stretch/>
        </p:blipFill>
        <p:spPr>
          <a:xfrm>
            <a:off x="3146108" y="1449110"/>
            <a:ext cx="1654135" cy="1053584"/>
          </a:xfrm>
          <a:prstGeom prst="rect">
            <a:avLst/>
          </a:prstGeom>
          <a:noFill/>
          <a:ln>
            <a:noFill/>
          </a:ln>
        </p:spPr>
      </p:pic>
      <p:pic>
        <p:nvPicPr>
          <p:cNvPr descr="preencoded.png" id="569" name="Google Shape;569;p45"/>
          <p:cNvPicPr preferRelativeResize="0"/>
          <p:nvPr/>
        </p:nvPicPr>
        <p:blipFill rotWithShape="1">
          <a:blip r:embed="rId4">
            <a:alphaModFix/>
          </a:blip>
          <a:srcRect b="0" l="0" r="0" t="0"/>
          <a:stretch/>
        </p:blipFill>
        <p:spPr>
          <a:xfrm>
            <a:off x="3846314" y="1948339"/>
            <a:ext cx="253603" cy="317063"/>
          </a:xfrm>
          <a:prstGeom prst="rect">
            <a:avLst/>
          </a:prstGeom>
          <a:noFill/>
          <a:ln>
            <a:noFill/>
          </a:ln>
        </p:spPr>
      </p:pic>
      <p:sp>
        <p:nvSpPr>
          <p:cNvPr id="570" name="Google Shape;570;p45"/>
          <p:cNvSpPr/>
          <p:nvPr/>
        </p:nvSpPr>
        <p:spPr>
          <a:xfrm>
            <a:off x="4980623" y="1629489"/>
            <a:ext cx="2367796" cy="295989"/>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72525"/>
              </a:buClr>
              <a:buSzPts val="1850"/>
              <a:buFont typeface="Petrona"/>
              <a:buNone/>
            </a:pPr>
            <a:r>
              <a:rPr b="1" i="0" lang="en-US" sz="1850" u="none" cap="none" strike="noStrike">
                <a:solidFill>
                  <a:srgbClr val="272525"/>
                </a:solidFill>
                <a:latin typeface="Petrona"/>
                <a:ea typeface="Petrona"/>
                <a:cs typeface="Petrona"/>
                <a:sym typeface="Petrona"/>
              </a:rPr>
              <a:t>Toxicity Endpoints</a:t>
            </a:r>
            <a:endParaRPr b="0" i="0" sz="1850" u="none" cap="none" strike="noStrike"/>
          </a:p>
        </p:txBody>
      </p:sp>
      <p:sp>
        <p:nvSpPr>
          <p:cNvPr id="571" name="Google Shape;571;p45"/>
          <p:cNvSpPr/>
          <p:nvPr/>
        </p:nvSpPr>
        <p:spPr>
          <a:xfrm>
            <a:off x="4980623" y="2033707"/>
            <a:ext cx="4194691" cy="28860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Primary focus of conformal prediction framework</a:t>
            </a:r>
            <a:endParaRPr b="0" i="0" sz="1400" u="none" cap="none" strike="noStrike"/>
          </a:p>
        </p:txBody>
      </p:sp>
      <p:sp>
        <p:nvSpPr>
          <p:cNvPr id="572" name="Google Shape;572;p45"/>
          <p:cNvSpPr/>
          <p:nvPr/>
        </p:nvSpPr>
        <p:spPr>
          <a:xfrm>
            <a:off x="4845248" y="2515672"/>
            <a:ext cx="9108758" cy="11430"/>
          </a:xfrm>
          <a:prstGeom prst="roundRect">
            <a:avLst>
              <a:gd fmla="val 662907"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3" name="Google Shape;573;p45"/>
          <p:cNvPicPr preferRelativeResize="0"/>
          <p:nvPr/>
        </p:nvPicPr>
        <p:blipFill rotWithShape="1">
          <a:blip r:embed="rId5">
            <a:alphaModFix/>
          </a:blip>
          <a:srcRect b="0" l="0" r="0" t="0"/>
          <a:stretch/>
        </p:blipFill>
        <p:spPr>
          <a:xfrm>
            <a:off x="2318980" y="2547699"/>
            <a:ext cx="3308390" cy="1053584"/>
          </a:xfrm>
          <a:prstGeom prst="rect">
            <a:avLst/>
          </a:prstGeom>
          <a:noFill/>
          <a:ln>
            <a:noFill/>
          </a:ln>
        </p:spPr>
      </p:pic>
      <p:pic>
        <p:nvPicPr>
          <p:cNvPr descr="preencoded.png" id="574" name="Google Shape;574;p45"/>
          <p:cNvPicPr preferRelativeResize="0"/>
          <p:nvPr/>
        </p:nvPicPr>
        <p:blipFill rotWithShape="1">
          <a:blip r:embed="rId6">
            <a:alphaModFix/>
          </a:blip>
          <a:srcRect b="0" l="0" r="0" t="0"/>
          <a:stretch/>
        </p:blipFill>
        <p:spPr>
          <a:xfrm>
            <a:off x="3846314" y="2915960"/>
            <a:ext cx="253603" cy="317063"/>
          </a:xfrm>
          <a:prstGeom prst="rect">
            <a:avLst/>
          </a:prstGeom>
          <a:noFill/>
          <a:ln>
            <a:noFill/>
          </a:ln>
        </p:spPr>
      </p:pic>
      <p:sp>
        <p:nvSpPr>
          <p:cNvPr id="575" name="Google Shape;575;p45"/>
          <p:cNvSpPr/>
          <p:nvPr/>
        </p:nvSpPr>
        <p:spPr>
          <a:xfrm>
            <a:off x="5807750" y="2728079"/>
            <a:ext cx="3150989" cy="295989"/>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72525"/>
              </a:buClr>
              <a:buSzPts val="1850"/>
              <a:buFont typeface="Petrona"/>
              <a:buNone/>
            </a:pPr>
            <a:r>
              <a:rPr b="1" i="0" lang="en-US" sz="1850" u="none" cap="none" strike="noStrike">
                <a:solidFill>
                  <a:srgbClr val="272525"/>
                </a:solidFill>
                <a:latin typeface="Petrona"/>
                <a:ea typeface="Petrona"/>
                <a:cs typeface="Petrona"/>
                <a:sym typeface="Petrona"/>
              </a:rPr>
              <a:t>Physicochemical Descriptors</a:t>
            </a:r>
            <a:endParaRPr b="0" i="0" sz="1850" u="none" cap="none" strike="noStrike"/>
          </a:p>
        </p:txBody>
      </p:sp>
      <p:sp>
        <p:nvSpPr>
          <p:cNvPr id="576" name="Google Shape;576;p45"/>
          <p:cNvSpPr/>
          <p:nvPr/>
        </p:nvSpPr>
        <p:spPr>
          <a:xfrm>
            <a:off x="5807750" y="3132296"/>
            <a:ext cx="3150989" cy="28860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logP, TPSA, molecular weight</a:t>
            </a:r>
            <a:endParaRPr b="0" i="0" sz="1400" u="none" cap="none" strike="noStrike"/>
          </a:p>
        </p:txBody>
      </p:sp>
      <p:sp>
        <p:nvSpPr>
          <p:cNvPr id="577" name="Google Shape;577;p45"/>
          <p:cNvSpPr/>
          <p:nvPr/>
        </p:nvSpPr>
        <p:spPr>
          <a:xfrm>
            <a:off x="5672376" y="3614261"/>
            <a:ext cx="8281630" cy="11430"/>
          </a:xfrm>
          <a:prstGeom prst="roundRect">
            <a:avLst>
              <a:gd fmla="val 662907"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8" name="Google Shape;578;p45"/>
          <p:cNvPicPr preferRelativeResize="0"/>
          <p:nvPr/>
        </p:nvPicPr>
        <p:blipFill rotWithShape="1">
          <a:blip r:embed="rId7">
            <a:alphaModFix/>
          </a:blip>
          <a:srcRect b="0" l="0" r="0" t="0"/>
          <a:stretch/>
        </p:blipFill>
        <p:spPr>
          <a:xfrm>
            <a:off x="1491853" y="3646289"/>
            <a:ext cx="4962644" cy="1053584"/>
          </a:xfrm>
          <a:prstGeom prst="rect">
            <a:avLst/>
          </a:prstGeom>
          <a:noFill/>
          <a:ln>
            <a:noFill/>
          </a:ln>
        </p:spPr>
      </p:pic>
      <p:pic>
        <p:nvPicPr>
          <p:cNvPr descr="preencoded.png" id="579" name="Google Shape;579;p45"/>
          <p:cNvPicPr preferRelativeResize="0"/>
          <p:nvPr/>
        </p:nvPicPr>
        <p:blipFill rotWithShape="1">
          <a:blip r:embed="rId8">
            <a:alphaModFix/>
          </a:blip>
          <a:srcRect b="0" l="0" r="0" t="0"/>
          <a:stretch/>
        </p:blipFill>
        <p:spPr>
          <a:xfrm>
            <a:off x="3846314" y="4014549"/>
            <a:ext cx="253603" cy="317063"/>
          </a:xfrm>
          <a:prstGeom prst="rect">
            <a:avLst/>
          </a:prstGeom>
          <a:noFill/>
          <a:ln>
            <a:noFill/>
          </a:ln>
        </p:spPr>
      </p:pic>
      <p:sp>
        <p:nvSpPr>
          <p:cNvPr id="580" name="Google Shape;580;p45"/>
          <p:cNvSpPr/>
          <p:nvPr/>
        </p:nvSpPr>
        <p:spPr>
          <a:xfrm>
            <a:off x="6634877" y="3826669"/>
            <a:ext cx="2367796" cy="295989"/>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72525"/>
              </a:buClr>
              <a:buSzPts val="1850"/>
              <a:buFont typeface="Petrona"/>
              <a:buNone/>
            </a:pPr>
            <a:r>
              <a:rPr b="1" i="0" lang="en-US" sz="1850" u="none" cap="none" strike="noStrike">
                <a:solidFill>
                  <a:srgbClr val="272525"/>
                </a:solidFill>
                <a:latin typeface="Petrona"/>
                <a:ea typeface="Petrona"/>
                <a:cs typeface="Petrona"/>
                <a:sym typeface="Petrona"/>
              </a:rPr>
              <a:t>Substructure Counts</a:t>
            </a:r>
            <a:endParaRPr b="0" i="0" sz="1850" u="none" cap="none" strike="noStrike"/>
          </a:p>
        </p:txBody>
      </p:sp>
      <p:sp>
        <p:nvSpPr>
          <p:cNvPr id="581" name="Google Shape;581;p45"/>
          <p:cNvSpPr/>
          <p:nvPr/>
        </p:nvSpPr>
        <p:spPr>
          <a:xfrm>
            <a:off x="6634877" y="4230886"/>
            <a:ext cx="3696533" cy="28860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Aromatic rings predicting P450 interactions</a:t>
            </a:r>
            <a:endParaRPr b="0" i="0" sz="1400" u="none" cap="none" strike="noStrike"/>
          </a:p>
        </p:txBody>
      </p:sp>
      <p:sp>
        <p:nvSpPr>
          <p:cNvPr id="582" name="Google Shape;582;p45"/>
          <p:cNvSpPr/>
          <p:nvPr/>
        </p:nvSpPr>
        <p:spPr>
          <a:xfrm>
            <a:off x="6499503" y="4712851"/>
            <a:ext cx="7454503" cy="11430"/>
          </a:xfrm>
          <a:prstGeom prst="roundRect">
            <a:avLst>
              <a:gd fmla="val 662907"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83" name="Google Shape;583;p45"/>
          <p:cNvPicPr preferRelativeResize="0"/>
          <p:nvPr/>
        </p:nvPicPr>
        <p:blipFill rotWithShape="1">
          <a:blip r:embed="rId9">
            <a:alphaModFix/>
          </a:blip>
          <a:srcRect b="0" l="0" r="0" t="0"/>
          <a:stretch/>
        </p:blipFill>
        <p:spPr>
          <a:xfrm>
            <a:off x="664726" y="4744879"/>
            <a:ext cx="6616898" cy="1053584"/>
          </a:xfrm>
          <a:prstGeom prst="rect">
            <a:avLst/>
          </a:prstGeom>
          <a:noFill/>
          <a:ln>
            <a:noFill/>
          </a:ln>
        </p:spPr>
      </p:pic>
      <p:pic>
        <p:nvPicPr>
          <p:cNvPr descr="preencoded.png" id="584" name="Google Shape;584;p45"/>
          <p:cNvPicPr preferRelativeResize="0"/>
          <p:nvPr/>
        </p:nvPicPr>
        <p:blipFill rotWithShape="1">
          <a:blip r:embed="rId10">
            <a:alphaModFix/>
          </a:blip>
          <a:srcRect b="0" l="0" r="0" t="0"/>
          <a:stretch/>
        </p:blipFill>
        <p:spPr>
          <a:xfrm>
            <a:off x="3846314" y="5113139"/>
            <a:ext cx="253603" cy="317063"/>
          </a:xfrm>
          <a:prstGeom prst="rect">
            <a:avLst/>
          </a:prstGeom>
          <a:noFill/>
          <a:ln>
            <a:noFill/>
          </a:ln>
        </p:spPr>
      </p:pic>
      <p:sp>
        <p:nvSpPr>
          <p:cNvPr id="585" name="Google Shape;585;p45"/>
          <p:cNvSpPr/>
          <p:nvPr/>
        </p:nvSpPr>
        <p:spPr>
          <a:xfrm>
            <a:off x="7462004" y="4925258"/>
            <a:ext cx="2367796" cy="295989"/>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272525"/>
              </a:buClr>
              <a:buSzPts val="1850"/>
              <a:buFont typeface="Petrona"/>
              <a:buNone/>
            </a:pPr>
            <a:r>
              <a:rPr b="1" i="0" lang="en-US" sz="1850" u="none" cap="none" strike="noStrike">
                <a:solidFill>
                  <a:srgbClr val="272525"/>
                </a:solidFill>
                <a:latin typeface="Petrona"/>
                <a:ea typeface="Petrona"/>
                <a:cs typeface="Petrona"/>
                <a:sym typeface="Petrona"/>
              </a:rPr>
              <a:t>Modular NPZ Storage</a:t>
            </a:r>
            <a:endParaRPr b="0" i="0" sz="1850" u="none" cap="none" strike="noStrike"/>
          </a:p>
        </p:txBody>
      </p:sp>
      <p:sp>
        <p:nvSpPr>
          <p:cNvPr id="586" name="Google Shape;586;p45"/>
          <p:cNvSpPr/>
          <p:nvPr/>
        </p:nvSpPr>
        <p:spPr>
          <a:xfrm>
            <a:off x="7462004" y="5329476"/>
            <a:ext cx="3993713" cy="28860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Allows future plug-in of additional ADMET data</a:t>
            </a:r>
            <a:endParaRPr b="0" i="0" sz="1400" u="none" cap="none" strike="noStrike"/>
          </a:p>
        </p:txBody>
      </p:sp>
      <p:sp>
        <p:nvSpPr>
          <p:cNvPr id="587" name="Google Shape;587;p45"/>
          <p:cNvSpPr/>
          <p:nvPr/>
        </p:nvSpPr>
        <p:spPr>
          <a:xfrm>
            <a:off x="631388" y="6001345"/>
            <a:ext cx="13367623" cy="1731645"/>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Beyond binary toxicity endpoints, early ADMET (Absorption, Distribution, Metabolism, Excretion, and Toxicity) profiling is critical for drug candidate selection. In our pipeline, we have incorporated physicochemical descriptors—such as logP (lipophilicity), topological polar surface area (TPSA), and molecular weight—to indirectly capture absorption and distribution characteristics. Although our conformal framework focuses on toxicity, these descriptors enable simultaneous inference of solubility and permeability trends when correlated with toxicity outputs. For metabolism, we included substructure counts (e.g., aromatic rings) that often predict cytochrome P450 interactions. While not explicitly modeled here, our modular NPZ storage allows future plug-in of hepatic clearance or plasma protein binding data, unifying toxicity with broader ADMET tasks.</a:t>
            </a:r>
            <a:endParaRPr b="0" i="0" sz="1400" u="none" cap="none" strike="noStrike"/>
          </a:p>
        </p:txBody>
      </p:sp>
      <p:pic>
        <p:nvPicPr>
          <p:cNvPr id="588" name="Google Shape;588;p45"/>
          <p:cNvPicPr preferRelativeResize="0"/>
          <p:nvPr/>
        </p:nvPicPr>
        <p:blipFill>
          <a:blip r:embed="rId11">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6"/>
          <p:cNvSpPr/>
          <p:nvPr/>
        </p:nvSpPr>
        <p:spPr>
          <a:xfrm>
            <a:off x="623411" y="690205"/>
            <a:ext cx="7594640" cy="584359"/>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000000"/>
              </a:buClr>
              <a:buSzPts val="3650"/>
              <a:buFont typeface="Petrona"/>
              <a:buNone/>
            </a:pPr>
            <a:r>
              <a:rPr b="1" i="0" lang="en-US" sz="3650" u="none" cap="none" strike="noStrike">
                <a:solidFill>
                  <a:srgbClr val="000000"/>
                </a:solidFill>
                <a:latin typeface="Petrona"/>
                <a:ea typeface="Petrona"/>
                <a:cs typeface="Petrona"/>
                <a:sym typeface="Petrona"/>
              </a:rPr>
              <a:t>Improvements From Original Study</a:t>
            </a:r>
            <a:endParaRPr b="0" i="0" sz="3650" u="none" cap="none" strike="noStrike"/>
          </a:p>
        </p:txBody>
      </p:sp>
      <p:sp>
        <p:nvSpPr>
          <p:cNvPr id="595" name="Google Shape;595;p46"/>
          <p:cNvSpPr/>
          <p:nvPr/>
        </p:nvSpPr>
        <p:spPr>
          <a:xfrm>
            <a:off x="623411" y="1630799"/>
            <a:ext cx="4342448" cy="2764988"/>
          </a:xfrm>
          <a:prstGeom prst="roundRect">
            <a:avLst>
              <a:gd fmla="val 2706"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a:off x="809149" y="1816537"/>
            <a:ext cx="2337911" cy="292298"/>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Petrona"/>
              <a:buNone/>
            </a:pPr>
            <a:r>
              <a:rPr b="1" i="0" lang="en-US" sz="1800" u="none" cap="none" strike="noStrike">
                <a:solidFill>
                  <a:srgbClr val="272525"/>
                </a:solidFill>
                <a:latin typeface="Petrona"/>
                <a:ea typeface="Petrona"/>
                <a:cs typeface="Petrona"/>
                <a:sym typeface="Petrona"/>
              </a:rPr>
              <a:t>Phase I Improvement</a:t>
            </a:r>
            <a:endParaRPr b="0" i="0" sz="1800" u="none" cap="none" strike="noStrike"/>
          </a:p>
        </p:txBody>
      </p:sp>
      <p:sp>
        <p:nvSpPr>
          <p:cNvPr id="597" name="Google Shape;597;p46"/>
          <p:cNvSpPr/>
          <p:nvPr/>
        </p:nvSpPr>
        <p:spPr>
          <a:xfrm>
            <a:off x="809149" y="2215634"/>
            <a:ext cx="3970973" cy="1994416"/>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By enhancing SMILES standardization—removing salts and normalizing tautomers—we reduced noise in fingerprint generation, slightly narrowing prediction sets without compromising coverage. This preprocessing refinement was not detailed in the original paper.</a:t>
            </a:r>
            <a:endParaRPr b="0" i="0" sz="1400" u="none" cap="none" strike="noStrike"/>
          </a:p>
        </p:txBody>
      </p:sp>
      <p:sp>
        <p:nvSpPr>
          <p:cNvPr id="598" name="Google Shape;598;p46"/>
          <p:cNvSpPr/>
          <p:nvPr/>
        </p:nvSpPr>
        <p:spPr>
          <a:xfrm>
            <a:off x="5143976" y="1630799"/>
            <a:ext cx="4342448" cy="2764988"/>
          </a:xfrm>
          <a:prstGeom prst="roundRect">
            <a:avLst>
              <a:gd fmla="val 2706"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6"/>
          <p:cNvSpPr/>
          <p:nvPr/>
        </p:nvSpPr>
        <p:spPr>
          <a:xfrm>
            <a:off x="5329714" y="1816537"/>
            <a:ext cx="2368153" cy="292298"/>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Petrona"/>
              <a:buNone/>
            </a:pPr>
            <a:r>
              <a:rPr b="1" i="0" lang="en-US" sz="1800" u="none" cap="none" strike="noStrike">
                <a:solidFill>
                  <a:srgbClr val="272525"/>
                </a:solidFill>
                <a:latin typeface="Petrona"/>
                <a:ea typeface="Petrona"/>
                <a:cs typeface="Petrona"/>
                <a:sym typeface="Petrona"/>
              </a:rPr>
              <a:t>Phase II Improvement</a:t>
            </a:r>
            <a:endParaRPr b="0" i="0" sz="1800" u="none" cap="none" strike="noStrike"/>
          </a:p>
        </p:txBody>
      </p:sp>
      <p:sp>
        <p:nvSpPr>
          <p:cNvPr id="600" name="Google Shape;600;p46"/>
          <p:cNvSpPr/>
          <p:nvPr/>
        </p:nvSpPr>
        <p:spPr>
          <a:xfrm>
            <a:off x="5329714" y="2215634"/>
            <a:ext cx="3970973" cy="1994416"/>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The original work evaluated only single-task conformal models. Introducing a multi-task architecture produced significantly higher compound-level accuracy (+29.5%) and marginally improved endpoint coverage, demonstrating the benefit of parameter sharing across related toxicological assays.</a:t>
            </a:r>
            <a:endParaRPr b="0" i="0" sz="1400" u="none" cap="none" strike="noStrike"/>
          </a:p>
        </p:txBody>
      </p:sp>
      <p:sp>
        <p:nvSpPr>
          <p:cNvPr id="601" name="Google Shape;601;p46"/>
          <p:cNvSpPr/>
          <p:nvPr/>
        </p:nvSpPr>
        <p:spPr>
          <a:xfrm>
            <a:off x="9664541" y="1630799"/>
            <a:ext cx="4342448" cy="2764988"/>
          </a:xfrm>
          <a:prstGeom prst="roundRect">
            <a:avLst>
              <a:gd fmla="val 2706"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6"/>
          <p:cNvSpPr/>
          <p:nvPr/>
        </p:nvSpPr>
        <p:spPr>
          <a:xfrm>
            <a:off x="9850279" y="1816537"/>
            <a:ext cx="2455307" cy="292298"/>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Petrona"/>
              <a:buNone/>
            </a:pPr>
            <a:r>
              <a:rPr b="1" i="0" lang="en-US" sz="1800" u="none" cap="none" strike="noStrike">
                <a:solidFill>
                  <a:srgbClr val="272525"/>
                </a:solidFill>
                <a:latin typeface="Petrona"/>
                <a:ea typeface="Petrona"/>
                <a:cs typeface="Petrona"/>
                <a:sym typeface="Petrona"/>
              </a:rPr>
              <a:t>Phase III Improvement</a:t>
            </a:r>
            <a:endParaRPr b="0" i="0" sz="1800" u="none" cap="none" strike="noStrike"/>
          </a:p>
        </p:txBody>
      </p:sp>
      <p:sp>
        <p:nvSpPr>
          <p:cNvPr id="603" name="Google Shape;603;p46"/>
          <p:cNvSpPr/>
          <p:nvPr/>
        </p:nvSpPr>
        <p:spPr>
          <a:xfrm>
            <a:off x="9850279" y="2215634"/>
            <a:ext cx="3970973" cy="1709499"/>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Zhang et al. did not explore MC-Dropout. Incorporating stochastic dropout at inference provided an explicit quantification of epistemic uncertainty, leading to up to 5% smaller conformal sets at equivalent coverage and more efficient screening.</a:t>
            </a:r>
            <a:endParaRPr b="0" i="0" sz="1400" u="none" cap="none" strike="noStrike"/>
          </a:p>
        </p:txBody>
      </p:sp>
      <p:sp>
        <p:nvSpPr>
          <p:cNvPr id="604" name="Google Shape;604;p46"/>
          <p:cNvSpPr/>
          <p:nvPr/>
        </p:nvSpPr>
        <p:spPr>
          <a:xfrm>
            <a:off x="623411" y="4573905"/>
            <a:ext cx="6602730" cy="2195155"/>
          </a:xfrm>
          <a:prstGeom prst="roundRect">
            <a:avLst>
              <a:gd fmla="val 340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6"/>
          <p:cNvSpPr/>
          <p:nvPr/>
        </p:nvSpPr>
        <p:spPr>
          <a:xfrm>
            <a:off x="809149" y="4759643"/>
            <a:ext cx="2438638" cy="292298"/>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Petrona"/>
              <a:buNone/>
            </a:pPr>
            <a:r>
              <a:rPr b="1" i="0" lang="en-US" sz="1800" u="none" cap="none" strike="noStrike">
                <a:solidFill>
                  <a:srgbClr val="272525"/>
                </a:solidFill>
                <a:latin typeface="Petrona"/>
                <a:ea typeface="Petrona"/>
                <a:cs typeface="Petrona"/>
                <a:sym typeface="Petrona"/>
              </a:rPr>
              <a:t>Phase IV Improvement</a:t>
            </a:r>
            <a:endParaRPr b="0" i="0" sz="1800" u="none" cap="none" strike="noStrike"/>
          </a:p>
        </p:txBody>
      </p:sp>
      <p:sp>
        <p:nvSpPr>
          <p:cNvPr id="606" name="Google Shape;606;p46"/>
          <p:cNvSpPr/>
          <p:nvPr/>
        </p:nvSpPr>
        <p:spPr>
          <a:xfrm>
            <a:off x="809149" y="5158740"/>
            <a:ext cx="6231255" cy="1424583"/>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While ensembles were mentioned, our integration of temperature scaling prior to conformal calibration improved the calibration of softmax probabilities. This step tightened conformal thresholds and produced narrower intervals, delivering more confident predictions consistent with empirical error rates.</a:t>
            </a:r>
            <a:endParaRPr b="0" i="0" sz="1400" u="none" cap="none" strike="noStrike"/>
          </a:p>
        </p:txBody>
      </p:sp>
      <p:sp>
        <p:nvSpPr>
          <p:cNvPr id="607" name="Google Shape;607;p46"/>
          <p:cNvSpPr/>
          <p:nvPr/>
        </p:nvSpPr>
        <p:spPr>
          <a:xfrm>
            <a:off x="7404259" y="4573905"/>
            <a:ext cx="6602730" cy="2195155"/>
          </a:xfrm>
          <a:prstGeom prst="roundRect">
            <a:avLst>
              <a:gd fmla="val 3408"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p:nvPr/>
        </p:nvSpPr>
        <p:spPr>
          <a:xfrm>
            <a:off x="7589996" y="4759643"/>
            <a:ext cx="2351484" cy="292298"/>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Petrona"/>
              <a:buNone/>
            </a:pPr>
            <a:r>
              <a:rPr b="1" i="0" lang="en-US" sz="1800" u="none" cap="none" strike="noStrike">
                <a:solidFill>
                  <a:srgbClr val="272525"/>
                </a:solidFill>
                <a:latin typeface="Petrona"/>
                <a:ea typeface="Petrona"/>
                <a:cs typeface="Petrona"/>
                <a:sym typeface="Petrona"/>
              </a:rPr>
              <a:t>Phase V Improvement</a:t>
            </a:r>
            <a:endParaRPr b="0" i="0" sz="1800" u="none" cap="none" strike="noStrike"/>
          </a:p>
        </p:txBody>
      </p:sp>
      <p:sp>
        <p:nvSpPr>
          <p:cNvPr id="609" name="Google Shape;609;p46"/>
          <p:cNvSpPr/>
          <p:nvPr/>
        </p:nvSpPr>
        <p:spPr>
          <a:xfrm>
            <a:off x="7589996" y="5158740"/>
            <a:ext cx="6231255" cy="1424583"/>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Conformal Quantile Regression extends inductive conformal methods by learning input-dependent quantile functions, effectively addressing heteroskedasticity. This adaptive interval generation is a novel extension beyond the original uniform-score approach, yielding more precise uncertainty estimates in chemical space.</a:t>
            </a:r>
            <a:endParaRPr b="0" i="0" sz="1400" u="none" cap="none" strike="noStrike"/>
          </a:p>
        </p:txBody>
      </p:sp>
      <p:sp>
        <p:nvSpPr>
          <p:cNvPr id="610" name="Google Shape;610;p46"/>
          <p:cNvSpPr/>
          <p:nvPr/>
        </p:nvSpPr>
        <p:spPr>
          <a:xfrm>
            <a:off x="623411" y="6969443"/>
            <a:ext cx="13383577" cy="569833"/>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Our replication aligns closely with Zhang et al.'s findings, with multi-task and uncertainty-aware methods improving compound-level accuracy and calibration efficiency.</a:t>
            </a:r>
            <a:endParaRPr b="0" i="0" sz="1400" u="none" cap="none" strike="noStrike"/>
          </a:p>
        </p:txBody>
      </p:sp>
      <p:pic>
        <p:nvPicPr>
          <p:cNvPr id="611" name="Google Shape;611;p46"/>
          <p:cNvPicPr preferRelativeResize="0"/>
          <p:nvPr/>
        </p:nvPicPr>
        <p:blipFill>
          <a:blip r:embed="rId3">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7"/>
          <p:cNvSpPr/>
          <p:nvPr/>
        </p:nvSpPr>
        <p:spPr>
          <a:xfrm>
            <a:off x="696277" y="880705"/>
            <a:ext cx="9559528" cy="65282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4100"/>
              <a:buFont typeface="Petrona"/>
              <a:buNone/>
            </a:pPr>
            <a:r>
              <a:rPr b="1" i="0" lang="en-US" sz="4100" u="none" cap="none" strike="noStrike">
                <a:solidFill>
                  <a:srgbClr val="000000"/>
                </a:solidFill>
                <a:latin typeface="Petrona"/>
                <a:ea typeface="Petrona"/>
                <a:cs typeface="Petrona"/>
                <a:sym typeface="Petrona"/>
              </a:rPr>
              <a:t>Novel Contributions Beyond Cited Work</a:t>
            </a:r>
            <a:endParaRPr b="0" i="0" sz="4100" u="none" cap="none" strike="noStrike"/>
          </a:p>
        </p:txBody>
      </p:sp>
      <p:sp>
        <p:nvSpPr>
          <p:cNvPr id="618" name="Google Shape;618;p47"/>
          <p:cNvSpPr/>
          <p:nvPr/>
        </p:nvSpPr>
        <p:spPr>
          <a:xfrm>
            <a:off x="696277" y="1931432"/>
            <a:ext cx="6519505" cy="2768322"/>
          </a:xfrm>
          <a:prstGeom prst="roundRect">
            <a:avLst>
              <a:gd fmla="val 301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7"/>
          <p:cNvSpPr/>
          <p:nvPr/>
        </p:nvSpPr>
        <p:spPr>
          <a:xfrm>
            <a:off x="902851" y="2138005"/>
            <a:ext cx="5250061" cy="32635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Variance-Adaptive Conformal Thresholding</a:t>
            </a:r>
            <a:endParaRPr b="0" i="0" sz="2050" u="none" cap="none" strike="noStrike"/>
          </a:p>
        </p:txBody>
      </p:sp>
      <p:sp>
        <p:nvSpPr>
          <p:cNvPr id="620" name="Google Shape;620;p47"/>
          <p:cNvSpPr/>
          <p:nvPr/>
        </p:nvSpPr>
        <p:spPr>
          <a:xfrm>
            <a:off x="902851" y="2583656"/>
            <a:ext cx="6106358" cy="190952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We dynamically adjust conformal thresholds based on the predictive variance observed during MC-Dropout or ensemble inference. Instead of a single static threshold per α, thresholds are modulated per compound cluster (via k-means on embeddings), yielding tighter sets in well-modeled regions and broader sets in high-uncertainty clusters.</a:t>
            </a:r>
            <a:endParaRPr b="0" i="0" sz="1550" u="none" cap="none" strike="noStrike"/>
          </a:p>
        </p:txBody>
      </p:sp>
      <p:sp>
        <p:nvSpPr>
          <p:cNvPr id="621" name="Google Shape;621;p47"/>
          <p:cNvSpPr/>
          <p:nvPr/>
        </p:nvSpPr>
        <p:spPr>
          <a:xfrm>
            <a:off x="7414736" y="1931432"/>
            <a:ext cx="6519505" cy="2768322"/>
          </a:xfrm>
          <a:prstGeom prst="roundRect">
            <a:avLst>
              <a:gd fmla="val 301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7"/>
          <p:cNvSpPr/>
          <p:nvPr/>
        </p:nvSpPr>
        <p:spPr>
          <a:xfrm>
            <a:off x="7621310" y="2138005"/>
            <a:ext cx="4838462" cy="32635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Cross-Endpoint Consistency Regularizer</a:t>
            </a:r>
            <a:endParaRPr b="0" i="0" sz="2050" u="none" cap="none" strike="noStrike"/>
          </a:p>
        </p:txBody>
      </p:sp>
      <p:sp>
        <p:nvSpPr>
          <p:cNvPr id="623" name="Google Shape;623;p47"/>
          <p:cNvSpPr/>
          <p:nvPr/>
        </p:nvSpPr>
        <p:spPr>
          <a:xfrm>
            <a:off x="7621310" y="2583656"/>
            <a:ext cx="6106358" cy="190952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During multi-task training, we add a penalty term that encourages correlated endpoints (e.g. NR-AR and NR-AR-LBD) to have similar latent representations, improving both coverage and compound-level consistency. This regularizer is implemented as the Frobenius norm between selected head-layer activations.</a:t>
            </a:r>
            <a:endParaRPr b="0" i="0" sz="1550" u="none" cap="none" strike="noStrike"/>
          </a:p>
        </p:txBody>
      </p:sp>
      <p:sp>
        <p:nvSpPr>
          <p:cNvPr id="624" name="Google Shape;624;p47"/>
          <p:cNvSpPr/>
          <p:nvPr/>
        </p:nvSpPr>
        <p:spPr>
          <a:xfrm>
            <a:off x="696277" y="4898708"/>
            <a:ext cx="6519505" cy="2450068"/>
          </a:xfrm>
          <a:prstGeom prst="roundRect">
            <a:avLst>
              <a:gd fmla="val 341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7"/>
          <p:cNvSpPr/>
          <p:nvPr/>
        </p:nvSpPr>
        <p:spPr>
          <a:xfrm>
            <a:off x="902851" y="5105281"/>
            <a:ext cx="4144447" cy="32635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On-Demand Conformal Retraining</a:t>
            </a:r>
            <a:endParaRPr b="0" i="0" sz="2050" u="none" cap="none" strike="noStrike"/>
          </a:p>
        </p:txBody>
      </p:sp>
      <p:sp>
        <p:nvSpPr>
          <p:cNvPr id="626" name="Google Shape;626;p47"/>
          <p:cNvSpPr/>
          <p:nvPr/>
        </p:nvSpPr>
        <p:spPr>
          <a:xfrm>
            <a:off x="902851" y="5550932"/>
            <a:ext cx="6106358" cy="159127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We provide a command-line tool that, given a new batch of compounds, incrementally updates calibration thresholds using conformal jackknife-plus, without full retraining. This enables rapid deployment to new chemical series with limited additional compute.</a:t>
            </a:r>
            <a:endParaRPr b="0" i="0" sz="1550" u="none" cap="none" strike="noStrike"/>
          </a:p>
        </p:txBody>
      </p:sp>
      <p:sp>
        <p:nvSpPr>
          <p:cNvPr id="627" name="Google Shape;627;p47"/>
          <p:cNvSpPr/>
          <p:nvPr/>
        </p:nvSpPr>
        <p:spPr>
          <a:xfrm>
            <a:off x="7414736" y="4898708"/>
            <a:ext cx="6519505" cy="2450068"/>
          </a:xfrm>
          <a:prstGeom prst="roundRect">
            <a:avLst>
              <a:gd fmla="val 341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7"/>
          <p:cNvSpPr/>
          <p:nvPr/>
        </p:nvSpPr>
        <p:spPr>
          <a:xfrm>
            <a:off x="7621310" y="5105281"/>
            <a:ext cx="5356979" cy="32635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Interactive Uncertainty Visualization Widget</a:t>
            </a:r>
            <a:endParaRPr b="0" i="0" sz="2050" u="none" cap="none" strike="noStrike"/>
          </a:p>
        </p:txBody>
      </p:sp>
      <p:sp>
        <p:nvSpPr>
          <p:cNvPr id="629" name="Google Shape;629;p47"/>
          <p:cNvSpPr/>
          <p:nvPr/>
        </p:nvSpPr>
        <p:spPr>
          <a:xfrm>
            <a:off x="7621310" y="5550932"/>
            <a:ext cx="6106358" cy="159127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Beyond static plots, we built a Dash/Plotly component that overlays conformal set sizes and coverage contours over a 2D UMAP embedding of chemical space. Users can hover to inspect local coverage statistics and trigger counterfactual generation for specific points.</a:t>
            </a:r>
            <a:endParaRPr b="0" i="0" sz="1550" u="none" cap="none" strike="noStrike"/>
          </a:p>
        </p:txBody>
      </p:sp>
      <p:pic>
        <p:nvPicPr>
          <p:cNvPr id="630" name="Google Shape;630;p47"/>
          <p:cNvPicPr preferRelativeResize="0"/>
          <p:nvPr/>
        </p:nvPicPr>
        <p:blipFill>
          <a:blip r:embed="rId3">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8"/>
          <p:cNvSpPr/>
          <p:nvPr/>
        </p:nvSpPr>
        <p:spPr>
          <a:xfrm>
            <a:off x="5782747" y="520065"/>
            <a:ext cx="4509000" cy="563400"/>
          </a:xfrm>
          <a:prstGeom prst="rect">
            <a:avLst/>
          </a:prstGeom>
          <a:noFill/>
          <a:ln>
            <a:noFill/>
          </a:ln>
        </p:spPr>
        <p:txBody>
          <a:bodyPr anchorCtr="0" anchor="t" bIns="0" lIns="0" spcFirstLastPara="1" rIns="0" wrap="square" tIns="0">
            <a:noAutofit/>
          </a:bodyPr>
          <a:lstStyle/>
          <a:p>
            <a:pPr indent="0" lvl="0" marL="0" marR="0" rtl="0" algn="l">
              <a:lnSpc>
                <a:spcPct val="123943"/>
              </a:lnSpc>
              <a:spcBef>
                <a:spcPts val="0"/>
              </a:spcBef>
              <a:spcAft>
                <a:spcPts val="0"/>
              </a:spcAft>
              <a:buClr>
                <a:srgbClr val="000000"/>
              </a:buClr>
              <a:buSzPts val="3550"/>
              <a:buFont typeface="Petrona"/>
              <a:buNone/>
            </a:pPr>
            <a:r>
              <a:rPr b="1" i="0" lang="en-US" sz="3550" u="none" cap="none" strike="noStrike">
                <a:solidFill>
                  <a:srgbClr val="000000"/>
                </a:solidFill>
                <a:latin typeface="Petrona"/>
                <a:ea typeface="Petrona"/>
                <a:cs typeface="Petrona"/>
                <a:sym typeface="Petrona"/>
              </a:rPr>
              <a:t>Future Work</a:t>
            </a:r>
            <a:endParaRPr b="0" i="0" sz="3550" u="none" cap="none" strike="noStrike"/>
          </a:p>
        </p:txBody>
      </p:sp>
      <p:pic>
        <p:nvPicPr>
          <p:cNvPr descr="preencoded.png" id="637" name="Google Shape;637;p48"/>
          <p:cNvPicPr preferRelativeResize="0"/>
          <p:nvPr/>
        </p:nvPicPr>
        <p:blipFill rotWithShape="1">
          <a:blip r:embed="rId3">
            <a:alphaModFix/>
          </a:blip>
          <a:srcRect b="0" l="0" r="0" t="0"/>
          <a:stretch/>
        </p:blipFill>
        <p:spPr>
          <a:xfrm>
            <a:off x="601147" y="1122283"/>
            <a:ext cx="4304228" cy="2660213"/>
          </a:xfrm>
          <a:prstGeom prst="rect">
            <a:avLst/>
          </a:prstGeom>
          <a:noFill/>
          <a:ln>
            <a:noFill/>
          </a:ln>
        </p:spPr>
      </p:pic>
      <p:sp>
        <p:nvSpPr>
          <p:cNvPr id="638" name="Google Shape;638;p48"/>
          <p:cNvSpPr/>
          <p:nvPr/>
        </p:nvSpPr>
        <p:spPr>
          <a:xfrm>
            <a:off x="601147" y="3997166"/>
            <a:ext cx="4021200" cy="2817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Integrated ADMET Multitask Modeling</a:t>
            </a:r>
            <a:endParaRPr b="0" i="0" sz="1750" u="none" cap="none" strike="noStrike"/>
          </a:p>
        </p:txBody>
      </p:sp>
      <p:sp>
        <p:nvSpPr>
          <p:cNvPr id="639" name="Google Shape;639;p48"/>
          <p:cNvSpPr/>
          <p:nvPr/>
        </p:nvSpPr>
        <p:spPr>
          <a:xfrm>
            <a:off x="601147" y="4381976"/>
            <a:ext cx="4304100" cy="27480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Future extensions will integrate explicit ADMET endpoints—aqueous solubility, Caco-2 permeability, and microsomal clearance—into the multi-task conformal network. By jointly optimizing toxicity and pharmacokinetic losses, the backbone can learn compound features that generalize across endpoints. We will leverage transfer learning: pretrain on large public ADMET datasets and finetune on Tox21 assays, followed by conformal calibration per endpoint.</a:t>
            </a:r>
            <a:endParaRPr b="0" i="0" sz="1350" u="none" cap="none" strike="noStrike"/>
          </a:p>
        </p:txBody>
      </p:sp>
      <p:pic>
        <p:nvPicPr>
          <p:cNvPr descr="preencoded.png" id="640" name="Google Shape;640;p48"/>
          <p:cNvPicPr preferRelativeResize="0"/>
          <p:nvPr/>
        </p:nvPicPr>
        <p:blipFill rotWithShape="1">
          <a:blip r:embed="rId4">
            <a:alphaModFix/>
          </a:blip>
          <a:srcRect b="0" l="0" r="0" t="0"/>
          <a:stretch/>
        </p:blipFill>
        <p:spPr>
          <a:xfrm>
            <a:off x="9201626" y="1046083"/>
            <a:ext cx="4304228" cy="2660213"/>
          </a:xfrm>
          <a:prstGeom prst="rect">
            <a:avLst/>
          </a:prstGeom>
          <a:noFill/>
          <a:ln>
            <a:noFill/>
          </a:ln>
        </p:spPr>
      </p:pic>
      <p:sp>
        <p:nvSpPr>
          <p:cNvPr id="641" name="Google Shape;641;p48"/>
          <p:cNvSpPr/>
          <p:nvPr/>
        </p:nvSpPr>
        <p:spPr>
          <a:xfrm>
            <a:off x="9201626" y="3920966"/>
            <a:ext cx="4289400" cy="2817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Quantum–Classical Hybrid Architectures</a:t>
            </a:r>
            <a:endParaRPr b="0" i="0" sz="1750" u="none" cap="none" strike="noStrike"/>
          </a:p>
        </p:txBody>
      </p:sp>
      <p:sp>
        <p:nvSpPr>
          <p:cNvPr id="642" name="Google Shape;642;p48"/>
          <p:cNvSpPr/>
          <p:nvPr/>
        </p:nvSpPr>
        <p:spPr>
          <a:xfrm>
            <a:off x="9201626" y="4305776"/>
            <a:ext cx="4304100" cy="30228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Recent advances in quantum machine learning suggest that small quantum circuits can encode molecular features with high expressivity. We will design a hybrid model where an initial quantum feature map layer processes molecular graphs (encoded as angle-parameterized rotations) before feeding into classical FFNN layers. Using simulators with noise injection, we can pretrain quantum layers on public datasets and then fix their parameters, allowing conformal calibration to account for quantum-induced uncertainty.</a:t>
            </a:r>
            <a:endParaRPr b="0" i="0" sz="1350" u="none" cap="none" strike="noStrike"/>
          </a:p>
        </p:txBody>
      </p:sp>
      <p:pic>
        <p:nvPicPr>
          <p:cNvPr id="643" name="Google Shape;643;p48"/>
          <p:cNvPicPr preferRelativeResize="0"/>
          <p:nvPr/>
        </p:nvPicPr>
        <p:blipFill>
          <a:blip r:embed="rId5">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9"/>
          <p:cNvSpPr/>
          <p:nvPr/>
        </p:nvSpPr>
        <p:spPr>
          <a:xfrm>
            <a:off x="539829" y="424934"/>
            <a:ext cx="4049435" cy="506135"/>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000000"/>
              </a:buClr>
              <a:buSzPts val="3150"/>
              <a:buFont typeface="Petrona"/>
              <a:buNone/>
            </a:pPr>
            <a:r>
              <a:rPr b="1" i="0" lang="en-US" sz="3150" u="none" cap="none" strike="noStrike">
                <a:solidFill>
                  <a:srgbClr val="000000"/>
                </a:solidFill>
                <a:latin typeface="Petrona"/>
                <a:ea typeface="Petrona"/>
                <a:cs typeface="Petrona"/>
                <a:sym typeface="Petrona"/>
              </a:rPr>
              <a:t>Future Work</a:t>
            </a:r>
            <a:endParaRPr b="0" i="0" sz="3150" u="none" cap="none" strike="noStrike"/>
          </a:p>
        </p:txBody>
      </p:sp>
      <p:pic>
        <p:nvPicPr>
          <p:cNvPr descr="preencoded.png" id="650" name="Google Shape;650;p49"/>
          <p:cNvPicPr preferRelativeResize="0"/>
          <p:nvPr/>
        </p:nvPicPr>
        <p:blipFill rotWithShape="1">
          <a:blip r:embed="rId3">
            <a:alphaModFix/>
          </a:blip>
          <a:srcRect b="0" l="0" r="0" t="0"/>
          <a:stretch/>
        </p:blipFill>
        <p:spPr>
          <a:xfrm>
            <a:off x="539829" y="2195036"/>
            <a:ext cx="771287" cy="1641277"/>
          </a:xfrm>
          <a:prstGeom prst="rect">
            <a:avLst/>
          </a:prstGeom>
          <a:noFill/>
          <a:ln>
            <a:noFill/>
          </a:ln>
        </p:spPr>
      </p:pic>
      <p:sp>
        <p:nvSpPr>
          <p:cNvPr id="651" name="Google Shape;651;p49"/>
          <p:cNvSpPr/>
          <p:nvPr/>
        </p:nvSpPr>
        <p:spPr>
          <a:xfrm>
            <a:off x="1542455" y="2349222"/>
            <a:ext cx="4683300" cy="253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272525"/>
              </a:buClr>
              <a:buSzPts val="1550"/>
              <a:buFont typeface="Petrona"/>
              <a:buNone/>
            </a:pPr>
            <a:r>
              <a:rPr b="1" i="0" lang="en-US" sz="1550" u="none" cap="none" strike="noStrike">
                <a:solidFill>
                  <a:srgbClr val="272525"/>
                </a:solidFill>
                <a:latin typeface="Petrona"/>
                <a:ea typeface="Petrona"/>
                <a:cs typeface="Petrona"/>
                <a:sym typeface="Petrona"/>
              </a:rPr>
              <a:t>Imbalance-Aware Mondrian Conformal Prediction</a:t>
            </a:r>
            <a:endParaRPr b="0" i="0" sz="1550" u="none" cap="none" strike="noStrike"/>
          </a:p>
        </p:txBody>
      </p:sp>
      <p:sp>
        <p:nvSpPr>
          <p:cNvPr id="652" name="Google Shape;652;p49"/>
          <p:cNvSpPr/>
          <p:nvPr/>
        </p:nvSpPr>
        <p:spPr>
          <a:xfrm>
            <a:off x="1542455" y="2694861"/>
            <a:ext cx="12548100" cy="987300"/>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272525"/>
              </a:buClr>
              <a:buSzPts val="1200"/>
              <a:buFont typeface="Inter"/>
              <a:buNone/>
            </a:pPr>
            <a:r>
              <a:rPr b="0" i="0" lang="en-US" sz="1200" u="none" cap="none" strike="noStrike">
                <a:solidFill>
                  <a:srgbClr val="272525"/>
                </a:solidFill>
                <a:latin typeface="Inter"/>
                <a:ea typeface="Inter"/>
                <a:cs typeface="Inter"/>
                <a:sym typeface="Inter"/>
              </a:rPr>
              <a:t>Many toxicity assays exhibit heavy class imbalance (e.g., &lt;5% actives), causing uniform thresholds to be overly conservative or underadequate for rare toxic hits. Mondrian conformal prediction stratifies calibration scores by class or by chemical scaffold clusters, ensuring that each subgroup meets its own coverage guarantee. We plan to implement Mondrian buckets based on activity labels and fingerprint similarity, deriving nonconformity thresholds separately. This will produce tighter intervals for common scaffolds while preserving validity for outliers, reducing false negatives in minority classes.</a:t>
            </a:r>
            <a:endParaRPr b="0" i="0" sz="1200" u="none" cap="none" strike="noStrike"/>
          </a:p>
        </p:txBody>
      </p:sp>
      <p:pic>
        <p:nvPicPr>
          <p:cNvPr descr="preencoded.png" id="653" name="Google Shape;653;p49"/>
          <p:cNvPicPr preferRelativeResize="0"/>
          <p:nvPr/>
        </p:nvPicPr>
        <p:blipFill rotWithShape="1">
          <a:blip r:embed="rId4">
            <a:alphaModFix/>
          </a:blip>
          <a:srcRect b="0" l="0" r="0" t="0"/>
          <a:stretch/>
        </p:blipFill>
        <p:spPr>
          <a:xfrm>
            <a:off x="539829" y="4105989"/>
            <a:ext cx="771287" cy="1641277"/>
          </a:xfrm>
          <a:prstGeom prst="rect">
            <a:avLst/>
          </a:prstGeom>
          <a:noFill/>
          <a:ln>
            <a:noFill/>
          </a:ln>
        </p:spPr>
      </p:pic>
      <p:sp>
        <p:nvSpPr>
          <p:cNvPr id="654" name="Google Shape;654;p49"/>
          <p:cNvSpPr/>
          <p:nvPr/>
        </p:nvSpPr>
        <p:spPr>
          <a:xfrm>
            <a:off x="1542455" y="4260175"/>
            <a:ext cx="3244200" cy="253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272525"/>
              </a:buClr>
              <a:buSzPts val="1550"/>
              <a:buFont typeface="Petrona"/>
              <a:buNone/>
            </a:pPr>
            <a:r>
              <a:rPr b="1" i="0" lang="en-US" sz="1550" u="none" cap="none" strike="noStrike">
                <a:solidFill>
                  <a:srgbClr val="272525"/>
                </a:solidFill>
                <a:latin typeface="Petrona"/>
                <a:ea typeface="Petrona"/>
                <a:cs typeface="Petrona"/>
                <a:sym typeface="Petrona"/>
              </a:rPr>
              <a:t>Contrastive Molecular Explanation</a:t>
            </a:r>
            <a:endParaRPr b="0" i="0" sz="1550" u="none" cap="none" strike="noStrike"/>
          </a:p>
        </p:txBody>
      </p:sp>
      <p:sp>
        <p:nvSpPr>
          <p:cNvPr id="655" name="Google Shape;655;p49"/>
          <p:cNvSpPr/>
          <p:nvPr/>
        </p:nvSpPr>
        <p:spPr>
          <a:xfrm>
            <a:off x="1542455" y="4605814"/>
            <a:ext cx="12548100" cy="987300"/>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272525"/>
              </a:buClr>
              <a:buSzPts val="1200"/>
              <a:buFont typeface="Inter"/>
              <a:buNone/>
            </a:pPr>
            <a:r>
              <a:rPr b="0" i="0" lang="en-US" sz="1200" u="none" cap="none" strike="noStrike">
                <a:solidFill>
                  <a:srgbClr val="272525"/>
                </a:solidFill>
                <a:latin typeface="Inter"/>
                <a:ea typeface="Inter"/>
                <a:cs typeface="Inter"/>
                <a:sym typeface="Inter"/>
              </a:rPr>
              <a:t>To increase interpretability, we will integrate contrastive explanation methods that identify minimal substructure changes altering toxicity predictions. By generating counterfactual molecules within the conformal prediction set, chemists can see which functional groups drive uncertainty. This process involves training a generative model (e.g., masked graph autoencoder) conditioned on conformal interval bounds, producing molecular variants that transition between active/inactive sets. Overlaying these insights with confidence intervals will guide rational compound modification.</a:t>
            </a:r>
            <a:endParaRPr b="0" i="0" sz="1200" u="none" cap="none" strike="noStrike"/>
          </a:p>
        </p:txBody>
      </p:sp>
      <p:pic>
        <p:nvPicPr>
          <p:cNvPr id="656" name="Google Shape;656;p49"/>
          <p:cNvPicPr preferRelativeResize="0"/>
          <p:nvPr/>
        </p:nvPicPr>
        <p:blipFill>
          <a:blip r:embed="rId5">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0"/>
          <p:cNvSpPr/>
          <p:nvPr/>
        </p:nvSpPr>
        <p:spPr>
          <a:xfrm>
            <a:off x="772358" y="784741"/>
            <a:ext cx="5793224" cy="724138"/>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000000"/>
              </a:buClr>
              <a:buSzPts val="4550"/>
              <a:buFont typeface="Petrona"/>
              <a:buNone/>
            </a:pPr>
            <a:r>
              <a:rPr b="1" i="0" lang="en-US" sz="4550" u="none" cap="none" strike="noStrike">
                <a:solidFill>
                  <a:srgbClr val="000000"/>
                </a:solidFill>
                <a:latin typeface="Petrona"/>
                <a:ea typeface="Petrona"/>
                <a:cs typeface="Petrona"/>
                <a:sym typeface="Petrona"/>
              </a:rPr>
              <a:t>References</a:t>
            </a:r>
            <a:endParaRPr b="0" i="0" sz="4550" u="none" cap="none" strike="noStrike"/>
          </a:p>
        </p:txBody>
      </p:sp>
      <p:sp>
        <p:nvSpPr>
          <p:cNvPr id="663" name="Google Shape;663;p50"/>
          <p:cNvSpPr/>
          <p:nvPr/>
        </p:nvSpPr>
        <p:spPr>
          <a:xfrm>
            <a:off x="772358" y="2198489"/>
            <a:ext cx="496491" cy="496491"/>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0"/>
          <p:cNvSpPr/>
          <p:nvPr/>
        </p:nvSpPr>
        <p:spPr>
          <a:xfrm>
            <a:off x="1489472" y="2198489"/>
            <a:ext cx="4356140" cy="36206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Zhang J., Norinder U., Svensson F.</a:t>
            </a:r>
            <a:endParaRPr b="0" i="0" sz="2250" u="none" cap="none" strike="noStrike"/>
          </a:p>
        </p:txBody>
      </p:sp>
      <p:sp>
        <p:nvSpPr>
          <p:cNvPr id="665" name="Google Shape;665;p50"/>
          <p:cNvSpPr/>
          <p:nvPr/>
        </p:nvSpPr>
        <p:spPr>
          <a:xfrm>
            <a:off x="1489472" y="2692956"/>
            <a:ext cx="5715476" cy="706279"/>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700"/>
              <a:buFont typeface="Inter"/>
              <a:buNone/>
            </a:pPr>
            <a:r>
              <a:rPr b="0" i="0" lang="en-US" sz="1700" u="none" cap="none" strike="noStrike">
                <a:solidFill>
                  <a:srgbClr val="272525"/>
                </a:solidFill>
                <a:latin typeface="Inter"/>
                <a:ea typeface="Inter"/>
                <a:cs typeface="Inter"/>
                <a:sym typeface="Inter"/>
              </a:rPr>
              <a:t>Deep Learning-Based Conformal Prediction of Toxicity. J. Chem. Inf. Model. 61, 2648–2657 (2021).</a:t>
            </a:r>
            <a:endParaRPr b="0" i="0" sz="1700" u="none" cap="none" strike="noStrike"/>
          </a:p>
        </p:txBody>
      </p:sp>
      <p:sp>
        <p:nvSpPr>
          <p:cNvPr id="666" name="Google Shape;666;p50"/>
          <p:cNvSpPr/>
          <p:nvPr/>
        </p:nvSpPr>
        <p:spPr>
          <a:xfrm>
            <a:off x="7425571" y="2198489"/>
            <a:ext cx="496491" cy="496491"/>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0"/>
          <p:cNvSpPr/>
          <p:nvPr/>
        </p:nvSpPr>
        <p:spPr>
          <a:xfrm>
            <a:off x="8142684" y="2198489"/>
            <a:ext cx="2896553" cy="36206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Swanson K. et al.</a:t>
            </a:r>
            <a:endParaRPr b="0" i="0" sz="2250" u="none" cap="none" strike="noStrike"/>
          </a:p>
        </p:txBody>
      </p:sp>
      <p:sp>
        <p:nvSpPr>
          <p:cNvPr id="668" name="Google Shape;668;p50"/>
          <p:cNvSpPr/>
          <p:nvPr/>
        </p:nvSpPr>
        <p:spPr>
          <a:xfrm>
            <a:off x="8142684" y="2692956"/>
            <a:ext cx="5715476" cy="1059418"/>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700"/>
              <a:buFont typeface="Inter"/>
              <a:buNone/>
            </a:pPr>
            <a:r>
              <a:rPr b="0" i="0" lang="en-US" sz="1700" u="none" cap="none" strike="noStrike">
                <a:solidFill>
                  <a:srgbClr val="272525"/>
                </a:solidFill>
                <a:latin typeface="Inter"/>
                <a:ea typeface="Inter"/>
                <a:cs typeface="Inter"/>
                <a:sym typeface="Inter"/>
              </a:rPr>
              <a:t>ADMET-AI: a machine learning ADMET platform for evaluation of large-scale chemical libraries. Bioinformatics 40(7), btae416 (2024).</a:t>
            </a:r>
            <a:endParaRPr b="0" i="0" sz="1700" u="none" cap="none" strike="noStrike"/>
          </a:p>
        </p:txBody>
      </p:sp>
      <p:sp>
        <p:nvSpPr>
          <p:cNvPr id="669" name="Google Shape;669;p50"/>
          <p:cNvSpPr/>
          <p:nvPr/>
        </p:nvSpPr>
        <p:spPr>
          <a:xfrm>
            <a:off x="772358" y="4221242"/>
            <a:ext cx="496491" cy="496491"/>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0"/>
          <p:cNvSpPr/>
          <p:nvPr/>
        </p:nvSpPr>
        <p:spPr>
          <a:xfrm>
            <a:off x="1489472" y="4221242"/>
            <a:ext cx="2896553" cy="36206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Yan A. et al.</a:t>
            </a:r>
            <a:endParaRPr b="0" i="0" sz="2250" u="none" cap="none" strike="noStrike"/>
          </a:p>
        </p:txBody>
      </p:sp>
      <p:sp>
        <p:nvSpPr>
          <p:cNvPr id="671" name="Google Shape;671;p50"/>
          <p:cNvSpPr/>
          <p:nvPr/>
        </p:nvSpPr>
        <p:spPr>
          <a:xfrm>
            <a:off x="1489472" y="4715708"/>
            <a:ext cx="5715476" cy="706279"/>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700"/>
              <a:buFont typeface="Inter"/>
              <a:buNone/>
            </a:pPr>
            <a:r>
              <a:rPr b="0" i="0" lang="en-US" sz="1700" u="none" cap="none" strike="noStrike">
                <a:solidFill>
                  <a:srgbClr val="272525"/>
                </a:solidFill>
                <a:latin typeface="Inter"/>
                <a:ea typeface="Inter"/>
                <a:cs typeface="Inter"/>
                <a:sym typeface="Inter"/>
              </a:rPr>
              <a:t>MolToxPred: an ML-Based Tool for Small Molecule Toxicity Prediction. RSC Adv. (2024).</a:t>
            </a:r>
            <a:endParaRPr b="0" i="0" sz="1700" u="none" cap="none" strike="noStrike"/>
          </a:p>
        </p:txBody>
      </p:sp>
      <p:sp>
        <p:nvSpPr>
          <p:cNvPr id="672" name="Google Shape;672;p50"/>
          <p:cNvSpPr/>
          <p:nvPr/>
        </p:nvSpPr>
        <p:spPr>
          <a:xfrm>
            <a:off x="7425571" y="4221242"/>
            <a:ext cx="496491" cy="496491"/>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0"/>
          <p:cNvSpPr/>
          <p:nvPr/>
        </p:nvSpPr>
        <p:spPr>
          <a:xfrm>
            <a:off x="8142684" y="4221242"/>
            <a:ext cx="2896553" cy="36206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Guo W. et al.</a:t>
            </a:r>
            <a:endParaRPr b="0" i="0" sz="2250" u="none" cap="none" strike="noStrike"/>
          </a:p>
        </p:txBody>
      </p:sp>
      <p:sp>
        <p:nvSpPr>
          <p:cNvPr id="674" name="Google Shape;674;p50"/>
          <p:cNvSpPr/>
          <p:nvPr/>
        </p:nvSpPr>
        <p:spPr>
          <a:xfrm>
            <a:off x="8142684" y="4715708"/>
            <a:ext cx="5715476" cy="706279"/>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700"/>
              <a:buFont typeface="Inter"/>
              <a:buNone/>
            </a:pPr>
            <a:r>
              <a:rPr b="0" i="0" lang="en-US" sz="1700" u="none" cap="none" strike="noStrike">
                <a:solidFill>
                  <a:srgbClr val="272525"/>
                </a:solidFill>
                <a:latin typeface="Inter"/>
                <a:ea typeface="Inter"/>
                <a:cs typeface="Inter"/>
                <a:sym typeface="Inter"/>
              </a:rPr>
              <a:t>Review of machine learning and deep learning models for toxicity prediction. Exp. Biol. Med. (2023).</a:t>
            </a:r>
            <a:endParaRPr b="0" i="0" sz="1700" u="none" cap="none" strike="noStrike"/>
          </a:p>
        </p:txBody>
      </p:sp>
      <p:sp>
        <p:nvSpPr>
          <p:cNvPr id="675" name="Google Shape;675;p50"/>
          <p:cNvSpPr/>
          <p:nvPr/>
        </p:nvSpPr>
        <p:spPr>
          <a:xfrm>
            <a:off x="772358" y="5890855"/>
            <a:ext cx="496491" cy="496491"/>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0"/>
          <p:cNvSpPr/>
          <p:nvPr/>
        </p:nvSpPr>
        <p:spPr>
          <a:xfrm>
            <a:off x="1489472" y="5890855"/>
            <a:ext cx="2896553" cy="36206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Sharma B. et al.</a:t>
            </a:r>
            <a:endParaRPr b="0" i="0" sz="2250" u="none" cap="none" strike="noStrike"/>
          </a:p>
        </p:txBody>
      </p:sp>
      <p:sp>
        <p:nvSpPr>
          <p:cNvPr id="677" name="Google Shape;677;p50"/>
          <p:cNvSpPr/>
          <p:nvPr/>
        </p:nvSpPr>
        <p:spPr>
          <a:xfrm>
            <a:off x="1489472" y="6385322"/>
            <a:ext cx="5715476" cy="1059418"/>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700"/>
              <a:buFont typeface="Inter"/>
              <a:buNone/>
            </a:pPr>
            <a:r>
              <a:rPr b="0" i="0" lang="en-US" sz="1700" u="none" cap="none" strike="noStrike">
                <a:solidFill>
                  <a:srgbClr val="272525"/>
                </a:solidFill>
                <a:latin typeface="Inter"/>
                <a:ea typeface="Inter"/>
                <a:cs typeface="Inter"/>
                <a:sym typeface="Inter"/>
              </a:rPr>
              <a:t>Accurate Clinical Toxicity Prediction Using Multi-Task Deep Neural Nets and Contrastive Molecular Explanations. Sci. Rep. 13, 4908 (2023).</a:t>
            </a:r>
            <a:endParaRPr b="0" i="0" sz="1700" u="none" cap="none" strike="noStrike"/>
          </a:p>
        </p:txBody>
      </p:sp>
      <p:sp>
        <p:nvSpPr>
          <p:cNvPr id="678" name="Google Shape;678;p50"/>
          <p:cNvSpPr/>
          <p:nvPr/>
        </p:nvSpPr>
        <p:spPr>
          <a:xfrm>
            <a:off x="7425571" y="5890855"/>
            <a:ext cx="496491" cy="496491"/>
          </a:xfrm>
          <a:prstGeom prst="roundRect">
            <a:avLst>
              <a:gd fmla="val 18670"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0"/>
          <p:cNvSpPr/>
          <p:nvPr/>
        </p:nvSpPr>
        <p:spPr>
          <a:xfrm>
            <a:off x="8142684" y="5890855"/>
            <a:ext cx="2896553" cy="36206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Petrona"/>
              <a:buNone/>
            </a:pPr>
            <a:r>
              <a:rPr b="1" i="0" lang="en-US" sz="2250" u="none" cap="none" strike="noStrike">
                <a:solidFill>
                  <a:srgbClr val="272525"/>
                </a:solidFill>
                <a:latin typeface="Petrona"/>
                <a:ea typeface="Petrona"/>
                <a:cs typeface="Petrona"/>
                <a:sym typeface="Petrona"/>
              </a:rPr>
              <a:t>Tripod NIH.</a:t>
            </a:r>
            <a:endParaRPr b="0" i="0" sz="2250" u="none" cap="none" strike="noStrike"/>
          </a:p>
        </p:txBody>
      </p:sp>
      <p:sp>
        <p:nvSpPr>
          <p:cNvPr id="680" name="Google Shape;680;p50"/>
          <p:cNvSpPr/>
          <p:nvPr/>
        </p:nvSpPr>
        <p:spPr>
          <a:xfrm>
            <a:off x="8142684" y="6385322"/>
            <a:ext cx="5715476" cy="706279"/>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700"/>
              <a:buFont typeface="Inter"/>
              <a:buNone/>
            </a:pPr>
            <a:r>
              <a:rPr b="0" i="0" lang="en-US" sz="1700" u="none" cap="none" strike="noStrike">
                <a:solidFill>
                  <a:srgbClr val="272525"/>
                </a:solidFill>
                <a:latin typeface="Inter"/>
                <a:ea typeface="Inter"/>
                <a:cs typeface="Inter"/>
                <a:sym typeface="Inter"/>
              </a:rPr>
              <a:t>Tox21 Challenge Data. Available: https://tripod.nih.gov/tox21/challenge/data.jsp</a:t>
            </a:r>
            <a:endParaRPr b="0" i="0" sz="1700" u="none" cap="none" strike="noStrike"/>
          </a:p>
        </p:txBody>
      </p:sp>
      <p:pic>
        <p:nvPicPr>
          <p:cNvPr id="681" name="Google Shape;681;p50"/>
          <p:cNvPicPr preferRelativeResize="0"/>
          <p:nvPr/>
        </p:nvPicPr>
        <p:blipFill>
          <a:blip r:embed="rId3">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7"/>
          <p:cNvSpPr/>
          <p:nvPr/>
        </p:nvSpPr>
        <p:spPr>
          <a:xfrm>
            <a:off x="793790" y="1187529"/>
            <a:ext cx="5954197" cy="74426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Introduction</a:t>
            </a:r>
            <a:endParaRPr b="0" i="0" sz="4650" u="none" cap="none" strike="noStrike"/>
          </a:p>
        </p:txBody>
      </p:sp>
      <p:sp>
        <p:nvSpPr>
          <p:cNvPr id="129" name="Google Shape;129;p27"/>
          <p:cNvSpPr/>
          <p:nvPr/>
        </p:nvSpPr>
        <p:spPr>
          <a:xfrm>
            <a:off x="793790" y="2640568"/>
            <a:ext cx="510302" cy="510302"/>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0" name="Google Shape;130;p27"/>
          <p:cNvPicPr preferRelativeResize="0"/>
          <p:nvPr/>
        </p:nvPicPr>
        <p:blipFill rotWithShape="1">
          <a:blip r:embed="rId3">
            <a:alphaModFix/>
          </a:blip>
          <a:srcRect b="0" l="0" r="0" t="0"/>
          <a:stretch/>
        </p:blipFill>
        <p:spPr>
          <a:xfrm>
            <a:off x="870347" y="2672477"/>
            <a:ext cx="357188" cy="446484"/>
          </a:xfrm>
          <a:prstGeom prst="rect">
            <a:avLst/>
          </a:prstGeom>
          <a:noFill/>
          <a:ln>
            <a:noFill/>
          </a:ln>
        </p:spPr>
      </p:pic>
      <p:sp>
        <p:nvSpPr>
          <p:cNvPr id="131" name="Google Shape;131;p27"/>
          <p:cNvSpPr/>
          <p:nvPr/>
        </p:nvSpPr>
        <p:spPr>
          <a:xfrm>
            <a:off x="1530906" y="2640568"/>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Toxicity Challenge</a:t>
            </a:r>
            <a:endParaRPr b="0" i="0" sz="2300" u="none" cap="none" strike="noStrike"/>
          </a:p>
        </p:txBody>
      </p:sp>
      <p:sp>
        <p:nvSpPr>
          <p:cNvPr id="132" name="Google Shape;132;p27"/>
          <p:cNvSpPr/>
          <p:nvPr/>
        </p:nvSpPr>
        <p:spPr>
          <a:xfrm>
            <a:off x="1530906" y="3148727"/>
            <a:ext cx="3459242"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Toxicity is a leading cause of drug candidate failure, demanding robust computational screening.</a:t>
            </a:r>
            <a:endParaRPr b="0" i="0" sz="1750" u="none" cap="none" strike="noStrike"/>
          </a:p>
        </p:txBody>
      </p:sp>
      <p:sp>
        <p:nvSpPr>
          <p:cNvPr id="133" name="Google Shape;133;p27"/>
          <p:cNvSpPr/>
          <p:nvPr/>
        </p:nvSpPr>
        <p:spPr>
          <a:xfrm>
            <a:off x="5216962" y="2640568"/>
            <a:ext cx="510302" cy="510302"/>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4" name="Google Shape;134;p27"/>
          <p:cNvPicPr preferRelativeResize="0"/>
          <p:nvPr/>
        </p:nvPicPr>
        <p:blipFill rotWithShape="1">
          <a:blip r:embed="rId4">
            <a:alphaModFix/>
          </a:blip>
          <a:srcRect b="0" l="0" r="0" t="0"/>
          <a:stretch/>
        </p:blipFill>
        <p:spPr>
          <a:xfrm>
            <a:off x="5293519" y="2672477"/>
            <a:ext cx="357188" cy="446484"/>
          </a:xfrm>
          <a:prstGeom prst="rect">
            <a:avLst/>
          </a:prstGeom>
          <a:noFill/>
          <a:ln>
            <a:noFill/>
          </a:ln>
        </p:spPr>
      </p:pic>
      <p:sp>
        <p:nvSpPr>
          <p:cNvPr id="135" name="Google Shape;135;p27"/>
          <p:cNvSpPr/>
          <p:nvPr/>
        </p:nvSpPr>
        <p:spPr>
          <a:xfrm>
            <a:off x="5954078" y="2640568"/>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Traditional Methods</a:t>
            </a:r>
            <a:endParaRPr b="0" i="0" sz="2300" u="none" cap="none" strike="noStrike"/>
          </a:p>
        </p:txBody>
      </p:sp>
      <p:sp>
        <p:nvSpPr>
          <p:cNvPr id="136" name="Google Shape;136;p27"/>
          <p:cNvSpPr/>
          <p:nvPr/>
        </p:nvSpPr>
        <p:spPr>
          <a:xfrm>
            <a:off x="5954078" y="3148727"/>
            <a:ext cx="3459242"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Traditional in vitro and in vivo assays are expensive, slow, and often ethically challenging.</a:t>
            </a:r>
            <a:endParaRPr b="0" i="0" sz="1750" u="none" cap="none" strike="noStrike"/>
          </a:p>
        </p:txBody>
      </p:sp>
      <p:sp>
        <p:nvSpPr>
          <p:cNvPr id="137" name="Google Shape;137;p27"/>
          <p:cNvSpPr/>
          <p:nvPr/>
        </p:nvSpPr>
        <p:spPr>
          <a:xfrm>
            <a:off x="9640133" y="2640568"/>
            <a:ext cx="510302" cy="510302"/>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8" name="Google Shape;138;p27"/>
          <p:cNvPicPr preferRelativeResize="0"/>
          <p:nvPr/>
        </p:nvPicPr>
        <p:blipFill rotWithShape="1">
          <a:blip r:embed="rId5">
            <a:alphaModFix/>
          </a:blip>
          <a:srcRect b="0" l="0" r="0" t="0"/>
          <a:stretch/>
        </p:blipFill>
        <p:spPr>
          <a:xfrm>
            <a:off x="9716691" y="2672477"/>
            <a:ext cx="357188" cy="446484"/>
          </a:xfrm>
          <a:prstGeom prst="rect">
            <a:avLst/>
          </a:prstGeom>
          <a:noFill/>
          <a:ln>
            <a:noFill/>
          </a:ln>
        </p:spPr>
      </p:pic>
      <p:sp>
        <p:nvSpPr>
          <p:cNvPr id="139" name="Google Shape;139;p27"/>
          <p:cNvSpPr/>
          <p:nvPr/>
        </p:nvSpPr>
        <p:spPr>
          <a:xfrm>
            <a:off x="10377249" y="2640568"/>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AI-Driven Approach</a:t>
            </a:r>
            <a:endParaRPr b="0" i="0" sz="2300" u="none" cap="none" strike="noStrike"/>
          </a:p>
        </p:txBody>
      </p:sp>
      <p:sp>
        <p:nvSpPr>
          <p:cNvPr id="140" name="Google Shape;140;p27"/>
          <p:cNvSpPr/>
          <p:nvPr/>
        </p:nvSpPr>
        <p:spPr>
          <a:xfrm>
            <a:off x="10377249" y="3148727"/>
            <a:ext cx="3459242"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AI-driven models offer rapid predictions, but without calibrated uncertainty, they risk overconfidence.</a:t>
            </a:r>
            <a:endParaRPr b="0" i="0" sz="1750" u="none" cap="none" strike="noStrike"/>
          </a:p>
        </p:txBody>
      </p:sp>
      <p:sp>
        <p:nvSpPr>
          <p:cNvPr id="141" name="Google Shape;141;p27"/>
          <p:cNvSpPr/>
          <p:nvPr/>
        </p:nvSpPr>
        <p:spPr>
          <a:xfrm>
            <a:off x="793790" y="5082302"/>
            <a:ext cx="510302" cy="510302"/>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2" name="Google Shape;142;p27"/>
          <p:cNvPicPr preferRelativeResize="0"/>
          <p:nvPr/>
        </p:nvPicPr>
        <p:blipFill rotWithShape="1">
          <a:blip r:embed="rId6">
            <a:alphaModFix/>
          </a:blip>
          <a:srcRect b="0" l="0" r="0" t="0"/>
          <a:stretch/>
        </p:blipFill>
        <p:spPr>
          <a:xfrm>
            <a:off x="870347" y="5114211"/>
            <a:ext cx="357188" cy="446484"/>
          </a:xfrm>
          <a:prstGeom prst="rect">
            <a:avLst/>
          </a:prstGeom>
          <a:noFill/>
          <a:ln>
            <a:noFill/>
          </a:ln>
        </p:spPr>
      </p:pic>
      <p:sp>
        <p:nvSpPr>
          <p:cNvPr id="143" name="Google Shape;143;p27"/>
          <p:cNvSpPr/>
          <p:nvPr/>
        </p:nvSpPr>
        <p:spPr>
          <a:xfrm>
            <a:off x="1530906" y="5082302"/>
            <a:ext cx="3081338"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Conformal Framework</a:t>
            </a:r>
            <a:endParaRPr b="0" i="0" sz="2300" u="none" cap="none" strike="noStrike"/>
          </a:p>
        </p:txBody>
      </p:sp>
      <p:sp>
        <p:nvSpPr>
          <p:cNvPr id="144" name="Google Shape;144;p27"/>
          <p:cNvSpPr/>
          <p:nvPr/>
        </p:nvSpPr>
        <p:spPr>
          <a:xfrm>
            <a:off x="1530906" y="5590461"/>
            <a:ext cx="5670947"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Conformal prediction wraps any classifier to produce valid prediction sets with user-specified error rates.</a:t>
            </a:r>
            <a:endParaRPr b="0" i="0" sz="1750" u="none" cap="none" strike="noStrike"/>
          </a:p>
        </p:txBody>
      </p:sp>
      <p:sp>
        <p:nvSpPr>
          <p:cNvPr id="145" name="Google Shape;145;p27"/>
          <p:cNvSpPr/>
          <p:nvPr/>
        </p:nvSpPr>
        <p:spPr>
          <a:xfrm>
            <a:off x="7428667" y="5082302"/>
            <a:ext cx="510302" cy="510302"/>
          </a:xfrm>
          <a:prstGeom prst="roundRect">
            <a:avLst>
              <a:gd fmla="val 18669"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6" name="Google Shape;146;p27"/>
          <p:cNvPicPr preferRelativeResize="0"/>
          <p:nvPr/>
        </p:nvPicPr>
        <p:blipFill rotWithShape="1">
          <a:blip r:embed="rId7">
            <a:alphaModFix/>
          </a:blip>
          <a:srcRect b="0" l="0" r="0" t="0"/>
          <a:stretch/>
        </p:blipFill>
        <p:spPr>
          <a:xfrm>
            <a:off x="7505224" y="5114211"/>
            <a:ext cx="357188" cy="446484"/>
          </a:xfrm>
          <a:prstGeom prst="rect">
            <a:avLst/>
          </a:prstGeom>
          <a:noFill/>
          <a:ln>
            <a:noFill/>
          </a:ln>
        </p:spPr>
      </p:pic>
      <p:sp>
        <p:nvSpPr>
          <p:cNvPr id="147" name="Google Shape;147;p27"/>
          <p:cNvSpPr/>
          <p:nvPr/>
        </p:nvSpPr>
        <p:spPr>
          <a:xfrm>
            <a:off x="8165783" y="5082302"/>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Previous Work</a:t>
            </a:r>
            <a:endParaRPr b="0" i="0" sz="2300" u="none" cap="none" strike="noStrike"/>
          </a:p>
        </p:txBody>
      </p:sp>
      <p:sp>
        <p:nvSpPr>
          <p:cNvPr id="148" name="Google Shape;148;p27"/>
          <p:cNvSpPr/>
          <p:nvPr/>
        </p:nvSpPr>
        <p:spPr>
          <a:xfrm>
            <a:off x="8165783" y="5590461"/>
            <a:ext cx="5670947"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Jin Zhang et al. (2021) demonstrated deep neural networks within a conformal framework on Tox21, achieving 90% coverage with average set size 1.8 at a 10% error rate.</a:t>
            </a:r>
            <a:endParaRPr b="0" i="0" sz="1750" u="none" cap="none" strike="noStrike"/>
          </a:p>
        </p:txBody>
      </p:sp>
      <p:pic>
        <p:nvPicPr>
          <p:cNvPr id="149" name="Google Shape;149;p27"/>
          <p:cNvPicPr preferRelativeResize="0"/>
          <p:nvPr/>
        </p:nvPicPr>
        <p:blipFill>
          <a:blip r:embed="rId8">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preencoded.png" id="155" name="Google Shape;155;p2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56" name="Google Shape;156;p28"/>
          <p:cNvSpPr/>
          <p:nvPr/>
        </p:nvSpPr>
        <p:spPr>
          <a:xfrm>
            <a:off x="793790" y="1404342"/>
            <a:ext cx="7556421" cy="2977039"/>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000000"/>
                </a:solidFill>
                <a:latin typeface="Petrona"/>
                <a:ea typeface="Petrona"/>
                <a:cs typeface="Petrona"/>
                <a:sym typeface="Petrona"/>
              </a:rPr>
              <a:t>Literature Survey: Conformal Prediction and ADMET in Toxicity Modeling</a:t>
            </a:r>
            <a:endParaRPr b="0" i="0" sz="46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p:nvPr/>
        </p:nvSpPr>
        <p:spPr>
          <a:xfrm>
            <a:off x="683895" y="693658"/>
            <a:ext cx="7161967" cy="64127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4000"/>
              <a:buFont typeface="Petrona"/>
              <a:buNone/>
            </a:pPr>
            <a:r>
              <a:rPr b="1" i="0" lang="en-US" sz="4000" u="none" cap="none" strike="noStrike">
                <a:solidFill>
                  <a:srgbClr val="000000"/>
                </a:solidFill>
                <a:latin typeface="Petrona"/>
                <a:ea typeface="Petrona"/>
                <a:cs typeface="Petrona"/>
                <a:sym typeface="Petrona"/>
              </a:rPr>
              <a:t>Overview of the Original Paper</a:t>
            </a:r>
            <a:endParaRPr b="0" i="0" sz="4000" u="none" cap="none" strike="noStrike"/>
          </a:p>
        </p:txBody>
      </p:sp>
      <p:sp>
        <p:nvSpPr>
          <p:cNvPr id="163" name="Google Shape;163;p29"/>
          <p:cNvSpPr/>
          <p:nvPr/>
        </p:nvSpPr>
        <p:spPr>
          <a:xfrm>
            <a:off x="7303770" y="1725692"/>
            <a:ext cx="22860" cy="5810131"/>
          </a:xfrm>
          <a:prstGeom prst="roundRect">
            <a:avLst>
              <a:gd fmla="val 359055"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6531947" y="2153841"/>
            <a:ext cx="586264" cy="22860"/>
          </a:xfrm>
          <a:prstGeom prst="roundRect">
            <a:avLst>
              <a:gd fmla="val 359055"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7095351" y="1945481"/>
            <a:ext cx="439698" cy="439698"/>
          </a:xfrm>
          <a:prstGeom prst="roundRect">
            <a:avLst>
              <a:gd fmla="val 18667"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6" name="Google Shape;166;p29"/>
          <p:cNvPicPr preferRelativeResize="0"/>
          <p:nvPr/>
        </p:nvPicPr>
        <p:blipFill rotWithShape="1">
          <a:blip r:embed="rId3">
            <a:alphaModFix/>
          </a:blip>
          <a:srcRect b="0" l="0" r="0" t="0"/>
          <a:stretch/>
        </p:blipFill>
        <p:spPr>
          <a:xfrm>
            <a:off x="7161252" y="1972925"/>
            <a:ext cx="307777" cy="384691"/>
          </a:xfrm>
          <a:prstGeom prst="rect">
            <a:avLst/>
          </a:prstGeom>
          <a:noFill/>
          <a:ln>
            <a:noFill/>
          </a:ln>
        </p:spPr>
      </p:pic>
      <p:sp>
        <p:nvSpPr>
          <p:cNvPr id="167" name="Google Shape;167;p29"/>
          <p:cNvSpPr/>
          <p:nvPr/>
        </p:nvSpPr>
        <p:spPr>
          <a:xfrm>
            <a:off x="3656290" y="1921073"/>
            <a:ext cx="2681883" cy="320516"/>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Pioneering Framework</a:t>
            </a:r>
            <a:endParaRPr b="0" i="0" sz="2000" u="none" cap="none" strike="noStrike"/>
          </a:p>
        </p:txBody>
      </p:sp>
      <p:sp>
        <p:nvSpPr>
          <p:cNvPr id="168" name="Google Shape;168;p29"/>
          <p:cNvSpPr/>
          <p:nvPr/>
        </p:nvSpPr>
        <p:spPr>
          <a:xfrm>
            <a:off x="683895" y="2358747"/>
            <a:ext cx="5654278" cy="1250156"/>
          </a:xfrm>
          <a:prstGeom prst="rect">
            <a:avLst/>
          </a:prstGeom>
          <a:noFill/>
          <a:ln>
            <a:noFill/>
          </a:ln>
        </p:spPr>
        <p:txBody>
          <a:bodyPr anchorCtr="0" anchor="t" bIns="0" lIns="0" spcFirstLastPara="1" rIns="0" wrap="square" tIns="0">
            <a:noAutofit/>
          </a:bodyPr>
          <a:lstStyle/>
          <a:p>
            <a:pPr indent="0" lvl="0" marL="0" marR="0" rtl="0" algn="r">
              <a:lnSpc>
                <a:spcPct val="163333"/>
              </a:lnSpc>
              <a:spcBef>
                <a:spcPts val="0"/>
              </a:spcBef>
              <a:spcAft>
                <a:spcPts val="0"/>
              </a:spcAft>
              <a:buClr>
                <a:srgbClr val="272525"/>
              </a:buClr>
              <a:buSzPts val="1500"/>
              <a:buFont typeface="Inter"/>
              <a:buNone/>
            </a:pPr>
            <a:r>
              <a:rPr b="0" i="0" lang="en-US" sz="1500" u="none" cap="none" strike="noStrike">
                <a:solidFill>
                  <a:srgbClr val="272525"/>
                </a:solidFill>
                <a:latin typeface="Inter"/>
                <a:ea typeface="Inter"/>
                <a:cs typeface="Inter"/>
                <a:sym typeface="Inter"/>
              </a:rPr>
              <a:t>Jin Zhang et al. (2021) introduced a pioneering deep learning–based conformal prediction framework for toxicity, applying feedforward neural networks to the Tox21 dataset's 12 assay endpoints.</a:t>
            </a:r>
            <a:endParaRPr b="0" i="0" sz="1500" u="none" cap="none" strike="noStrike"/>
          </a:p>
        </p:txBody>
      </p:sp>
      <p:sp>
        <p:nvSpPr>
          <p:cNvPr id="169" name="Google Shape;169;p29"/>
          <p:cNvSpPr/>
          <p:nvPr/>
        </p:nvSpPr>
        <p:spPr>
          <a:xfrm>
            <a:off x="7512189" y="3130868"/>
            <a:ext cx="586264" cy="22860"/>
          </a:xfrm>
          <a:prstGeom prst="roundRect">
            <a:avLst>
              <a:gd fmla="val 359055"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7095351" y="2922508"/>
            <a:ext cx="439698" cy="439698"/>
          </a:xfrm>
          <a:prstGeom prst="roundRect">
            <a:avLst>
              <a:gd fmla="val 18667"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1" name="Google Shape;171;p29"/>
          <p:cNvPicPr preferRelativeResize="0"/>
          <p:nvPr/>
        </p:nvPicPr>
        <p:blipFill rotWithShape="1">
          <a:blip r:embed="rId4">
            <a:alphaModFix/>
          </a:blip>
          <a:srcRect b="0" l="0" r="0" t="0"/>
          <a:stretch/>
        </p:blipFill>
        <p:spPr>
          <a:xfrm>
            <a:off x="7161252" y="2949952"/>
            <a:ext cx="307777" cy="384691"/>
          </a:xfrm>
          <a:prstGeom prst="rect">
            <a:avLst/>
          </a:prstGeom>
          <a:noFill/>
          <a:ln>
            <a:noFill/>
          </a:ln>
        </p:spPr>
      </p:pic>
      <p:sp>
        <p:nvSpPr>
          <p:cNvPr id="172" name="Google Shape;172;p29"/>
          <p:cNvSpPr/>
          <p:nvPr/>
        </p:nvSpPr>
        <p:spPr>
          <a:xfrm>
            <a:off x="8292227" y="2898100"/>
            <a:ext cx="3300770" cy="32051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Valid Uncertainty Estimates</a:t>
            </a:r>
            <a:endParaRPr b="0" i="0" sz="2000" u="none" cap="none" strike="noStrike"/>
          </a:p>
        </p:txBody>
      </p:sp>
      <p:sp>
        <p:nvSpPr>
          <p:cNvPr id="173" name="Google Shape;173;p29"/>
          <p:cNvSpPr/>
          <p:nvPr/>
        </p:nvSpPr>
        <p:spPr>
          <a:xfrm>
            <a:off x="8292227" y="3335774"/>
            <a:ext cx="5654278" cy="1250156"/>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1500"/>
              <a:buFont typeface="Inter"/>
              <a:buNone/>
            </a:pPr>
            <a:r>
              <a:rPr b="0" i="0" lang="en-US" sz="1500" u="none" cap="none" strike="noStrike">
                <a:solidFill>
                  <a:srgbClr val="272525"/>
                </a:solidFill>
                <a:latin typeface="Inter"/>
                <a:ea typeface="Inter"/>
                <a:cs typeface="Inter"/>
                <a:sym typeface="Inter"/>
              </a:rPr>
              <a:t>Their inductive conformal approach produced valid uncertainty estimates—achieving approximately 90% coverage with an average prediction set size of 1.8 at = 0.10—while preserving computational efficiency.</a:t>
            </a:r>
            <a:endParaRPr b="0" i="0" sz="1500" u="none" cap="none" strike="noStrike"/>
          </a:p>
        </p:txBody>
      </p:sp>
      <p:sp>
        <p:nvSpPr>
          <p:cNvPr id="174" name="Google Shape;174;p29"/>
          <p:cNvSpPr/>
          <p:nvPr/>
        </p:nvSpPr>
        <p:spPr>
          <a:xfrm>
            <a:off x="6531947" y="4427815"/>
            <a:ext cx="586264" cy="22860"/>
          </a:xfrm>
          <a:prstGeom prst="roundRect">
            <a:avLst>
              <a:gd fmla="val 359055"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7095351" y="4219456"/>
            <a:ext cx="439698" cy="439698"/>
          </a:xfrm>
          <a:prstGeom prst="roundRect">
            <a:avLst>
              <a:gd fmla="val 18667"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6" name="Google Shape;176;p29"/>
          <p:cNvPicPr preferRelativeResize="0"/>
          <p:nvPr/>
        </p:nvPicPr>
        <p:blipFill rotWithShape="1">
          <a:blip r:embed="rId5">
            <a:alphaModFix/>
          </a:blip>
          <a:srcRect b="0" l="0" r="0" t="0"/>
          <a:stretch/>
        </p:blipFill>
        <p:spPr>
          <a:xfrm>
            <a:off x="7161252" y="4246900"/>
            <a:ext cx="307777" cy="384691"/>
          </a:xfrm>
          <a:prstGeom prst="rect">
            <a:avLst/>
          </a:prstGeom>
          <a:noFill/>
          <a:ln>
            <a:noFill/>
          </a:ln>
        </p:spPr>
      </p:pic>
      <p:sp>
        <p:nvSpPr>
          <p:cNvPr id="177" name="Google Shape;177;p29"/>
          <p:cNvSpPr/>
          <p:nvPr/>
        </p:nvSpPr>
        <p:spPr>
          <a:xfrm>
            <a:off x="683895" y="4195048"/>
            <a:ext cx="5654278" cy="641033"/>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Balance Between Conservatism and Informativeness</a:t>
            </a:r>
            <a:endParaRPr b="0" i="0" sz="2000" u="none" cap="none" strike="noStrike"/>
          </a:p>
        </p:txBody>
      </p:sp>
      <p:sp>
        <p:nvSpPr>
          <p:cNvPr id="178" name="Google Shape;178;p29"/>
          <p:cNvSpPr/>
          <p:nvPr/>
        </p:nvSpPr>
        <p:spPr>
          <a:xfrm>
            <a:off x="683895" y="4953238"/>
            <a:ext cx="5654278" cy="1250156"/>
          </a:xfrm>
          <a:prstGeom prst="rect">
            <a:avLst/>
          </a:prstGeom>
          <a:noFill/>
          <a:ln>
            <a:noFill/>
          </a:ln>
        </p:spPr>
        <p:txBody>
          <a:bodyPr anchorCtr="0" anchor="t" bIns="0" lIns="0" spcFirstLastPara="1" rIns="0" wrap="square" tIns="0">
            <a:noAutofit/>
          </a:bodyPr>
          <a:lstStyle/>
          <a:p>
            <a:pPr indent="0" lvl="0" marL="0" marR="0" rtl="0" algn="r">
              <a:lnSpc>
                <a:spcPct val="163333"/>
              </a:lnSpc>
              <a:spcBef>
                <a:spcPts val="0"/>
              </a:spcBef>
              <a:spcAft>
                <a:spcPts val="0"/>
              </a:spcAft>
              <a:buClr>
                <a:srgbClr val="272525"/>
              </a:buClr>
              <a:buSzPts val="1500"/>
              <a:buFont typeface="Inter"/>
              <a:buNone/>
            </a:pPr>
            <a:r>
              <a:rPr b="0" i="0" lang="en-US" sz="1500" u="none" cap="none" strike="noStrike">
                <a:solidFill>
                  <a:srgbClr val="272525"/>
                </a:solidFill>
                <a:latin typeface="Inter"/>
                <a:ea typeface="Inter"/>
                <a:cs typeface="Inter"/>
                <a:sym typeface="Inter"/>
              </a:rPr>
              <a:t>The study also underscored the balance between conservatism and informativeness: narrower conformal sets accelerate decision-making but risk undercoverage, whereas broader sets uphold validity at the cost of specificity.</a:t>
            </a:r>
            <a:endParaRPr b="0" i="0" sz="1500" u="none" cap="none" strike="noStrike"/>
          </a:p>
        </p:txBody>
      </p:sp>
      <p:sp>
        <p:nvSpPr>
          <p:cNvPr id="179" name="Google Shape;179;p29"/>
          <p:cNvSpPr/>
          <p:nvPr/>
        </p:nvSpPr>
        <p:spPr>
          <a:xfrm>
            <a:off x="7512189" y="5725001"/>
            <a:ext cx="586264" cy="22860"/>
          </a:xfrm>
          <a:prstGeom prst="roundRect">
            <a:avLst>
              <a:gd fmla="val 359055"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7095351" y="5516642"/>
            <a:ext cx="439698" cy="439698"/>
          </a:xfrm>
          <a:prstGeom prst="roundRect">
            <a:avLst>
              <a:gd fmla="val 18667"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1" name="Google Shape;181;p29"/>
          <p:cNvPicPr preferRelativeResize="0"/>
          <p:nvPr/>
        </p:nvPicPr>
        <p:blipFill rotWithShape="1">
          <a:blip r:embed="rId6">
            <a:alphaModFix/>
          </a:blip>
          <a:srcRect b="0" l="0" r="0" t="0"/>
          <a:stretch/>
        </p:blipFill>
        <p:spPr>
          <a:xfrm>
            <a:off x="7161252" y="5544086"/>
            <a:ext cx="307777" cy="384691"/>
          </a:xfrm>
          <a:prstGeom prst="rect">
            <a:avLst/>
          </a:prstGeom>
          <a:noFill/>
          <a:ln>
            <a:noFill/>
          </a:ln>
        </p:spPr>
      </p:pic>
      <p:sp>
        <p:nvSpPr>
          <p:cNvPr id="182" name="Google Shape;182;p29"/>
          <p:cNvSpPr/>
          <p:nvPr/>
        </p:nvSpPr>
        <p:spPr>
          <a:xfrm>
            <a:off x="8292227" y="5492234"/>
            <a:ext cx="2564963" cy="32051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000"/>
              <a:buFont typeface="Petrona"/>
              <a:buNone/>
            </a:pPr>
            <a:r>
              <a:rPr b="1" i="0" lang="en-US" sz="2000" u="none" cap="none" strike="noStrike">
                <a:solidFill>
                  <a:srgbClr val="272525"/>
                </a:solidFill>
                <a:latin typeface="Petrona"/>
                <a:ea typeface="Petrona"/>
                <a:cs typeface="Petrona"/>
                <a:sym typeface="Petrona"/>
              </a:rPr>
              <a:t>Benchmarking</a:t>
            </a:r>
            <a:endParaRPr b="0" i="0" sz="2000" u="none" cap="none" strike="noStrike"/>
          </a:p>
        </p:txBody>
      </p:sp>
      <p:sp>
        <p:nvSpPr>
          <p:cNvPr id="183" name="Google Shape;183;p29"/>
          <p:cNvSpPr/>
          <p:nvPr/>
        </p:nvSpPr>
        <p:spPr>
          <a:xfrm>
            <a:off x="8292227" y="5929908"/>
            <a:ext cx="5654278" cy="1250156"/>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1500"/>
              <a:buFont typeface="Inter"/>
              <a:buNone/>
            </a:pPr>
            <a:r>
              <a:rPr b="0" i="0" lang="en-US" sz="1500" u="none" cap="none" strike="noStrike">
                <a:solidFill>
                  <a:srgbClr val="272525"/>
                </a:solidFill>
                <a:latin typeface="Inter"/>
                <a:ea typeface="Inter"/>
                <a:cs typeface="Inter"/>
                <a:sym typeface="Inter"/>
              </a:rPr>
              <a:t>Zhang et al. benchmarked both single-task and ensembled models, laying the foundation for subsequent work on multi-task learning, dropout-based uncertainty, and heteroskedastic interval estimation.</a:t>
            </a:r>
            <a:endParaRPr b="0" i="0" sz="1500" u="none" cap="none" strike="noStrike"/>
          </a:p>
        </p:txBody>
      </p:sp>
      <p:pic>
        <p:nvPicPr>
          <p:cNvPr id="184" name="Google Shape;184;p29"/>
          <p:cNvPicPr preferRelativeResize="0"/>
          <p:nvPr/>
        </p:nvPicPr>
        <p:blipFill>
          <a:blip r:embed="rId7">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p:nvPr/>
        </p:nvSpPr>
        <p:spPr>
          <a:xfrm>
            <a:off x="641152" y="980361"/>
            <a:ext cx="12174736" cy="601028"/>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00000"/>
              </a:buClr>
              <a:buSzPts val="3750"/>
              <a:buFont typeface="Petrona"/>
              <a:buNone/>
            </a:pPr>
            <a:r>
              <a:rPr b="1" i="0" lang="en-US" sz="3750" u="none" cap="none" strike="noStrike">
                <a:solidFill>
                  <a:srgbClr val="000000"/>
                </a:solidFill>
                <a:latin typeface="Petrona"/>
                <a:ea typeface="Petrona"/>
                <a:cs typeface="Petrona"/>
                <a:sym typeface="Petrona"/>
              </a:rPr>
              <a:t>Deep Learning–Based Conformal Prediction of Toxicity</a:t>
            </a:r>
            <a:endParaRPr b="0" i="0" sz="3750" u="none" cap="none" strike="noStrike"/>
          </a:p>
        </p:txBody>
      </p:sp>
      <p:sp>
        <p:nvSpPr>
          <p:cNvPr id="191" name="Google Shape;191;p30"/>
          <p:cNvSpPr/>
          <p:nvPr/>
        </p:nvSpPr>
        <p:spPr>
          <a:xfrm>
            <a:off x="641152" y="2039183"/>
            <a:ext cx="2404348" cy="30039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0000"/>
              </a:buClr>
              <a:buSzPts val="1850"/>
              <a:buFont typeface="Petrona"/>
              <a:buNone/>
            </a:pPr>
            <a:r>
              <a:rPr b="1" i="0" lang="en-US" sz="1850" u="none" cap="none" strike="noStrike">
                <a:solidFill>
                  <a:srgbClr val="000000"/>
                </a:solidFill>
                <a:latin typeface="Petrona"/>
                <a:ea typeface="Petrona"/>
                <a:cs typeface="Petrona"/>
                <a:sym typeface="Petrona"/>
              </a:rPr>
              <a:t>About the Paper</a:t>
            </a:r>
            <a:endParaRPr b="0" i="0" sz="1850" u="none" cap="none" strike="noStrike"/>
          </a:p>
        </p:txBody>
      </p:sp>
      <p:sp>
        <p:nvSpPr>
          <p:cNvPr id="192" name="Google Shape;192;p30"/>
          <p:cNvSpPr/>
          <p:nvPr/>
        </p:nvSpPr>
        <p:spPr>
          <a:xfrm>
            <a:off x="641152" y="2522696"/>
            <a:ext cx="6450568" cy="2345055"/>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Zhang et al. present one of the first deep-learning conformal frameworks for molecular toxicity, combining per-endpoint feedforward neural networks (FFNNs) with inductive conformal calibration. They split the Tox21 dataset into a fitting set (to train each FFNN), a calibration set (to compute non conformity scores), and a held-out test set. Nonconformity is defined as one minus the softmax probability assigned to the true label, and for each end point and error rate α, they select the quantile threshold on these calibration scores that guarantees coverage ≥ 1 − α.</a:t>
            </a:r>
            <a:endParaRPr b="0" i="0" sz="1400" u="none" cap="none" strike="noStrike"/>
          </a:p>
        </p:txBody>
      </p:sp>
      <p:sp>
        <p:nvSpPr>
          <p:cNvPr id="193" name="Google Shape;193;p30"/>
          <p:cNvSpPr/>
          <p:nvPr/>
        </p:nvSpPr>
        <p:spPr>
          <a:xfrm>
            <a:off x="641152" y="5261134"/>
            <a:ext cx="6450600" cy="20520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Beyond the core methodology, they carefully analyze the trade-off be tween average prediction-set size and coverage. By demonstrating ∼90% coverage at α = 0.10 with average set sizes of ∼1.8 labels per compound, they establish that conformal sets can remain small yet valid. They also explore how conformal guarantees hold under various model architectures and data splits, providing a blueprint for rigorous uncertainty quantification in toxicity prediction.</a:t>
            </a:r>
            <a:endParaRPr b="0" i="0" sz="1400" u="none" cap="none" strike="noStrike"/>
          </a:p>
        </p:txBody>
      </p:sp>
      <p:sp>
        <p:nvSpPr>
          <p:cNvPr id="194" name="Google Shape;194;p30"/>
          <p:cNvSpPr/>
          <p:nvPr/>
        </p:nvSpPr>
        <p:spPr>
          <a:xfrm>
            <a:off x="7546300" y="2039183"/>
            <a:ext cx="2844284" cy="300395"/>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0000"/>
              </a:buClr>
              <a:buSzPts val="1850"/>
              <a:buFont typeface="Petrona"/>
              <a:buNone/>
            </a:pPr>
            <a:r>
              <a:rPr b="1" i="0" lang="en-US" sz="1850" u="none" cap="none" strike="noStrike">
                <a:solidFill>
                  <a:srgbClr val="000000"/>
                </a:solidFill>
                <a:latin typeface="Petrona"/>
                <a:ea typeface="Petrona"/>
                <a:cs typeface="Petrona"/>
                <a:sym typeface="Petrona"/>
              </a:rPr>
              <a:t>Key Results &amp; Application</a:t>
            </a:r>
            <a:endParaRPr b="0" i="0" sz="1850" u="none" cap="none" strike="noStrike"/>
          </a:p>
        </p:txBody>
      </p:sp>
      <p:sp>
        <p:nvSpPr>
          <p:cNvPr id="195" name="Google Shape;195;p30"/>
          <p:cNvSpPr/>
          <p:nvPr/>
        </p:nvSpPr>
        <p:spPr>
          <a:xfrm>
            <a:off x="7546300" y="2522696"/>
            <a:ext cx="6450568" cy="1465659"/>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Their main quantitative finding is stable endpoint coverage between 0.89 and 0.92 at α = 0.10 across all 12 Tox21 assays, showing that roughly 9 out of 10 true labels lie within the model's conformal sets. Average set sizes near 1.8 demonstrate that the model rarely resorts to trivial two-label sets, preserving informativeness.</a:t>
            </a:r>
            <a:endParaRPr b="0" i="0" sz="1400" u="none" cap="none" strike="noStrike"/>
          </a:p>
        </p:txBody>
      </p:sp>
      <p:sp>
        <p:nvSpPr>
          <p:cNvPr id="196" name="Google Shape;196;p30"/>
          <p:cNvSpPr/>
          <p:nvPr/>
        </p:nvSpPr>
        <p:spPr>
          <a:xfrm>
            <a:off x="7546300" y="4305538"/>
            <a:ext cx="6450600" cy="14658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At the compound level, they apply an OR-rule—flagging a compound toxic if any endpoint's set contains the "active" label—and report ∼60% accuracy. Although this amplifies both true positives and false positives, it provides an overall metric of pipeline performance when decisions must consider all toxicity assays simultaneously.</a:t>
            </a:r>
            <a:endParaRPr b="0" i="0" sz="1400" u="none" cap="none" strike="noStrike"/>
          </a:p>
        </p:txBody>
      </p:sp>
      <p:pic>
        <p:nvPicPr>
          <p:cNvPr id="197" name="Google Shape;197;p30"/>
          <p:cNvPicPr preferRelativeResize="0"/>
          <p:nvPr/>
        </p:nvPicPr>
        <p:blipFill>
          <a:blip r:embed="rId3">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p:nvPr/>
        </p:nvSpPr>
        <p:spPr>
          <a:xfrm>
            <a:off x="694968" y="1032748"/>
            <a:ext cx="11862316" cy="65151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4100"/>
              <a:buFont typeface="Petrona"/>
              <a:buNone/>
            </a:pPr>
            <a:r>
              <a:rPr b="1" i="0" lang="en-US" sz="4100" u="none" cap="none" strike="noStrike">
                <a:solidFill>
                  <a:srgbClr val="000000"/>
                </a:solidFill>
                <a:latin typeface="Petrona"/>
                <a:ea typeface="Petrona"/>
                <a:cs typeface="Petrona"/>
                <a:sym typeface="Petrona"/>
              </a:rPr>
              <a:t>ADMET-AI: A Machine Learning ADMET Platform</a:t>
            </a:r>
            <a:endParaRPr b="0" i="0" sz="4100" u="none" cap="none" strike="noStrike"/>
          </a:p>
        </p:txBody>
      </p:sp>
      <p:sp>
        <p:nvSpPr>
          <p:cNvPr id="204" name="Google Shape;204;p31"/>
          <p:cNvSpPr/>
          <p:nvPr/>
        </p:nvSpPr>
        <p:spPr>
          <a:xfrm>
            <a:off x="694968" y="2304693"/>
            <a:ext cx="446723" cy="446723"/>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5" name="Google Shape;205;p31"/>
          <p:cNvPicPr preferRelativeResize="0"/>
          <p:nvPr/>
        </p:nvPicPr>
        <p:blipFill rotWithShape="1">
          <a:blip r:embed="rId3">
            <a:alphaModFix/>
          </a:blip>
          <a:srcRect b="0" l="0" r="0" t="0"/>
          <a:stretch/>
        </p:blipFill>
        <p:spPr>
          <a:xfrm>
            <a:off x="762000" y="2332613"/>
            <a:ext cx="312658" cy="390882"/>
          </a:xfrm>
          <a:prstGeom prst="rect">
            <a:avLst/>
          </a:prstGeom>
          <a:noFill/>
          <a:ln>
            <a:noFill/>
          </a:ln>
        </p:spPr>
      </p:pic>
      <p:sp>
        <p:nvSpPr>
          <p:cNvPr id="206" name="Google Shape;206;p31"/>
          <p:cNvSpPr/>
          <p:nvPr/>
        </p:nvSpPr>
        <p:spPr>
          <a:xfrm>
            <a:off x="1340168" y="2304693"/>
            <a:ext cx="2606397" cy="32575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About the Paper</a:t>
            </a:r>
            <a:endParaRPr b="0" i="0" sz="2050" u="none" cap="none" strike="noStrike"/>
          </a:p>
        </p:txBody>
      </p:sp>
      <p:sp>
        <p:nvSpPr>
          <p:cNvPr id="207" name="Google Shape;207;p31"/>
          <p:cNvSpPr/>
          <p:nvPr/>
        </p:nvSpPr>
        <p:spPr>
          <a:xfrm>
            <a:off x="1340168" y="2749510"/>
            <a:ext cx="3635931" cy="444722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Swanson et al. introduce ADMET-AI, a multi-task deep network that simultaneously predicts absorption, distribution, metabolism, excretion, and toxicity endpoints using a shared FFNN backbone and task-specific heads. They train on diverse public ADMET datasets (e.g., Caco-2 permeability, microsomal clearance) alongside toxicity assays, demonstrating that shared molecular embeddings capture chemical features beneficial across related tasks.</a:t>
            </a:r>
            <a:endParaRPr b="0" i="0" sz="1550" u="none" cap="none" strike="noStrike"/>
          </a:p>
        </p:txBody>
      </p:sp>
      <p:sp>
        <p:nvSpPr>
          <p:cNvPr id="208" name="Google Shape;208;p31"/>
          <p:cNvSpPr/>
          <p:nvPr/>
        </p:nvSpPr>
        <p:spPr>
          <a:xfrm>
            <a:off x="5174575" y="2304693"/>
            <a:ext cx="446723" cy="446723"/>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9" name="Google Shape;209;p31"/>
          <p:cNvPicPr preferRelativeResize="0"/>
          <p:nvPr/>
        </p:nvPicPr>
        <p:blipFill rotWithShape="1">
          <a:blip r:embed="rId4">
            <a:alphaModFix/>
          </a:blip>
          <a:srcRect b="0" l="0" r="0" t="0"/>
          <a:stretch/>
        </p:blipFill>
        <p:spPr>
          <a:xfrm>
            <a:off x="5241607" y="2332613"/>
            <a:ext cx="312658" cy="390882"/>
          </a:xfrm>
          <a:prstGeom prst="rect">
            <a:avLst/>
          </a:prstGeom>
          <a:noFill/>
          <a:ln>
            <a:noFill/>
          </a:ln>
        </p:spPr>
      </p:pic>
      <p:sp>
        <p:nvSpPr>
          <p:cNvPr id="210" name="Google Shape;210;p31"/>
          <p:cNvSpPr/>
          <p:nvPr/>
        </p:nvSpPr>
        <p:spPr>
          <a:xfrm>
            <a:off x="5819775" y="2304693"/>
            <a:ext cx="3082409" cy="32575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Key Results &amp; Application</a:t>
            </a:r>
            <a:endParaRPr b="0" i="0" sz="2050" u="none" cap="none" strike="noStrike"/>
          </a:p>
        </p:txBody>
      </p:sp>
      <p:sp>
        <p:nvSpPr>
          <p:cNvPr id="211" name="Google Shape;211;p31"/>
          <p:cNvSpPr/>
          <p:nvPr/>
        </p:nvSpPr>
        <p:spPr>
          <a:xfrm>
            <a:off x="5819775" y="2749510"/>
            <a:ext cx="3635931" cy="285892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On five pharmacokinetic tasks, ADMET-AI achieves AUROC gains of 3–5% over single-task baselines, with the largest improvements on low-data tasks (up to 10% gain). For toxicity endpoints, they observe 2–3% AUROC increases and slightly tighter calibration errors (ECE reductions of 0.01–0.02).</a:t>
            </a:r>
            <a:endParaRPr b="0" i="0" sz="1550" u="none" cap="none" strike="noStrike"/>
          </a:p>
        </p:txBody>
      </p:sp>
      <p:sp>
        <p:nvSpPr>
          <p:cNvPr id="212" name="Google Shape;212;p31"/>
          <p:cNvSpPr/>
          <p:nvPr/>
        </p:nvSpPr>
        <p:spPr>
          <a:xfrm>
            <a:off x="9654183" y="2304693"/>
            <a:ext cx="446723" cy="446723"/>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3" name="Google Shape;213;p31"/>
          <p:cNvPicPr preferRelativeResize="0"/>
          <p:nvPr/>
        </p:nvPicPr>
        <p:blipFill rotWithShape="1">
          <a:blip r:embed="rId5">
            <a:alphaModFix/>
          </a:blip>
          <a:srcRect b="0" l="0" r="0" t="0"/>
          <a:stretch/>
        </p:blipFill>
        <p:spPr>
          <a:xfrm>
            <a:off x="9721215" y="2332613"/>
            <a:ext cx="312658" cy="390882"/>
          </a:xfrm>
          <a:prstGeom prst="rect">
            <a:avLst/>
          </a:prstGeom>
          <a:noFill/>
          <a:ln>
            <a:noFill/>
          </a:ln>
        </p:spPr>
      </p:pic>
      <p:sp>
        <p:nvSpPr>
          <p:cNvPr id="214" name="Google Shape;214;p31"/>
          <p:cNvSpPr/>
          <p:nvPr/>
        </p:nvSpPr>
        <p:spPr>
          <a:xfrm>
            <a:off x="10299383" y="2304693"/>
            <a:ext cx="2997756" cy="32575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How the Paper Helped Us</a:t>
            </a:r>
            <a:endParaRPr b="0" i="0" sz="2050" u="none" cap="none" strike="noStrike"/>
          </a:p>
        </p:txBody>
      </p:sp>
      <p:sp>
        <p:nvSpPr>
          <p:cNvPr id="215" name="Google Shape;215;p31"/>
          <p:cNvSpPr/>
          <p:nvPr/>
        </p:nvSpPr>
        <p:spPr>
          <a:xfrm>
            <a:off x="10299383" y="2749510"/>
            <a:ext cx="3635931" cy="3494246"/>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550" u="none" cap="none" strike="noStrike">
                <a:solidFill>
                  <a:srgbClr val="272525"/>
                </a:solidFill>
                <a:latin typeface="Inter"/>
                <a:ea typeface="Inter"/>
                <a:cs typeface="Inter"/>
                <a:sym typeface="Inter"/>
              </a:rPr>
              <a:t>Swanson et al. convinced us that parameter sharing is not only computationally efficient but also statistically beneficial, especially when coupling toxicity with pharmacokinetic descriptors. Their dynamic task-weighting scheme inspired our own adaptation in Phase II, which directly translated to higher compound-level accuracy under the OR rule.</a:t>
            </a:r>
            <a:endParaRPr b="0" i="0" sz="1550" u="none" cap="none" strike="noStrike"/>
          </a:p>
        </p:txBody>
      </p:sp>
      <p:pic>
        <p:nvPicPr>
          <p:cNvPr id="216" name="Google Shape;216;p31"/>
          <p:cNvPicPr preferRelativeResize="0"/>
          <p:nvPr/>
        </p:nvPicPr>
        <p:blipFill>
          <a:blip r:embed="rId6">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p:nvPr/>
        </p:nvSpPr>
        <p:spPr>
          <a:xfrm>
            <a:off x="557808" y="828556"/>
            <a:ext cx="12467749" cy="522922"/>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000000"/>
              </a:buClr>
              <a:buSzPts val="3250"/>
              <a:buFont typeface="Petrona"/>
              <a:buNone/>
            </a:pPr>
            <a:r>
              <a:rPr b="1" i="0" lang="en-US" sz="3250" u="none" cap="none" strike="noStrike">
                <a:solidFill>
                  <a:srgbClr val="000000"/>
                </a:solidFill>
                <a:latin typeface="Petrona"/>
                <a:ea typeface="Petrona"/>
                <a:cs typeface="Petrona"/>
                <a:sym typeface="Petrona"/>
              </a:rPr>
              <a:t>MolToxPred: Small Molecule Toxicity Prediction by Ensemble ML</a:t>
            </a:r>
            <a:endParaRPr b="0" i="0" sz="3250" u="none" cap="none" strike="noStrike"/>
          </a:p>
        </p:txBody>
      </p:sp>
      <p:pic>
        <p:nvPicPr>
          <p:cNvPr descr="preencoded.png" id="223" name="Google Shape;223;p32"/>
          <p:cNvPicPr preferRelativeResize="0"/>
          <p:nvPr/>
        </p:nvPicPr>
        <p:blipFill rotWithShape="1">
          <a:blip r:embed="rId3">
            <a:alphaModFix/>
          </a:blip>
          <a:srcRect b="0" l="0" r="0" t="0"/>
          <a:stretch/>
        </p:blipFill>
        <p:spPr>
          <a:xfrm>
            <a:off x="3100268" y="1670209"/>
            <a:ext cx="1672352" cy="930712"/>
          </a:xfrm>
          <a:prstGeom prst="rect">
            <a:avLst/>
          </a:prstGeom>
          <a:noFill/>
          <a:ln>
            <a:noFill/>
          </a:ln>
        </p:spPr>
      </p:pic>
      <p:pic>
        <p:nvPicPr>
          <p:cNvPr descr="preencoded.png" id="224" name="Google Shape;224;p32"/>
          <p:cNvPicPr preferRelativeResize="0"/>
          <p:nvPr/>
        </p:nvPicPr>
        <p:blipFill rotWithShape="1">
          <a:blip r:embed="rId4">
            <a:alphaModFix/>
          </a:blip>
          <a:srcRect b="0" l="0" r="0" t="0"/>
          <a:stretch/>
        </p:blipFill>
        <p:spPr>
          <a:xfrm>
            <a:off x="3824288" y="2111097"/>
            <a:ext cx="224076" cy="280154"/>
          </a:xfrm>
          <a:prstGeom prst="rect">
            <a:avLst/>
          </a:prstGeom>
          <a:noFill/>
          <a:ln>
            <a:noFill/>
          </a:ln>
        </p:spPr>
      </p:pic>
      <p:sp>
        <p:nvSpPr>
          <p:cNvPr id="225" name="Google Shape;225;p32"/>
          <p:cNvSpPr/>
          <p:nvPr/>
        </p:nvSpPr>
        <p:spPr>
          <a:xfrm>
            <a:off x="4931926" y="1829514"/>
            <a:ext cx="3474601" cy="261461"/>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272525"/>
              </a:buClr>
              <a:buSzPts val="1600"/>
              <a:buFont typeface="Petrona"/>
              <a:buNone/>
            </a:pPr>
            <a:r>
              <a:rPr b="1" i="0" lang="en-US" sz="1600" u="none" cap="none" strike="noStrike">
                <a:solidFill>
                  <a:srgbClr val="272525"/>
                </a:solidFill>
                <a:latin typeface="Petrona"/>
                <a:ea typeface="Petrona"/>
                <a:cs typeface="Petrona"/>
                <a:sym typeface="Petrona"/>
              </a:rPr>
              <a:t>Ensemble of heterogeneous learners</a:t>
            </a:r>
            <a:endParaRPr b="0" i="0" sz="1600" u="none" cap="none" strike="noStrike"/>
          </a:p>
        </p:txBody>
      </p:sp>
      <p:sp>
        <p:nvSpPr>
          <p:cNvPr id="226" name="Google Shape;226;p32"/>
          <p:cNvSpPr/>
          <p:nvPr/>
        </p:nvSpPr>
        <p:spPr>
          <a:xfrm>
            <a:off x="4931926" y="2186583"/>
            <a:ext cx="3474601" cy="25503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GBDTs, SVMs, and shallow neural networks</a:t>
            </a:r>
            <a:endParaRPr b="0" i="0" sz="1250" u="none" cap="none" strike="noStrike"/>
          </a:p>
        </p:txBody>
      </p:sp>
      <p:sp>
        <p:nvSpPr>
          <p:cNvPr id="227" name="Google Shape;227;p32"/>
          <p:cNvSpPr/>
          <p:nvPr/>
        </p:nvSpPr>
        <p:spPr>
          <a:xfrm>
            <a:off x="4812387" y="2611279"/>
            <a:ext cx="9220438" cy="11430"/>
          </a:xfrm>
          <a:prstGeom prst="roundRect">
            <a:avLst>
              <a:gd fmla="val 58565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8" name="Google Shape;228;p32"/>
          <p:cNvPicPr preferRelativeResize="0"/>
          <p:nvPr/>
        </p:nvPicPr>
        <p:blipFill rotWithShape="1">
          <a:blip r:embed="rId5">
            <a:alphaModFix/>
          </a:blip>
          <a:srcRect b="0" l="0" r="0" t="0"/>
          <a:stretch/>
        </p:blipFill>
        <p:spPr>
          <a:xfrm>
            <a:off x="2263973" y="2640687"/>
            <a:ext cx="3344823" cy="930712"/>
          </a:xfrm>
          <a:prstGeom prst="rect">
            <a:avLst/>
          </a:prstGeom>
          <a:noFill/>
          <a:ln>
            <a:noFill/>
          </a:ln>
        </p:spPr>
      </p:pic>
      <p:pic>
        <p:nvPicPr>
          <p:cNvPr descr="preencoded.png" id="229" name="Google Shape;229;p32"/>
          <p:cNvPicPr preferRelativeResize="0"/>
          <p:nvPr/>
        </p:nvPicPr>
        <p:blipFill rotWithShape="1">
          <a:blip r:embed="rId6">
            <a:alphaModFix/>
          </a:blip>
          <a:srcRect b="0" l="0" r="0" t="0"/>
          <a:stretch/>
        </p:blipFill>
        <p:spPr>
          <a:xfrm>
            <a:off x="3824288" y="2965966"/>
            <a:ext cx="224076" cy="280154"/>
          </a:xfrm>
          <a:prstGeom prst="rect">
            <a:avLst/>
          </a:prstGeom>
          <a:noFill/>
          <a:ln>
            <a:noFill/>
          </a:ln>
        </p:spPr>
      </p:pic>
      <p:sp>
        <p:nvSpPr>
          <p:cNvPr id="230" name="Google Shape;230;p32"/>
          <p:cNvSpPr/>
          <p:nvPr/>
        </p:nvSpPr>
        <p:spPr>
          <a:xfrm>
            <a:off x="5768102" y="2799993"/>
            <a:ext cx="2703433" cy="261461"/>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272525"/>
              </a:buClr>
              <a:buSzPts val="1600"/>
              <a:buFont typeface="Petrona"/>
              <a:buNone/>
            </a:pPr>
            <a:r>
              <a:rPr b="1" i="0" lang="en-US" sz="1600" u="none" cap="none" strike="noStrike">
                <a:solidFill>
                  <a:srgbClr val="272525"/>
                </a:solidFill>
                <a:latin typeface="Petrona"/>
                <a:ea typeface="Petrona"/>
                <a:cs typeface="Petrona"/>
                <a:sym typeface="Petrona"/>
              </a:rPr>
              <a:t>Strong performance metrics</a:t>
            </a:r>
            <a:endParaRPr b="0" i="0" sz="1600" u="none" cap="none" strike="noStrike"/>
          </a:p>
        </p:txBody>
      </p:sp>
      <p:sp>
        <p:nvSpPr>
          <p:cNvPr id="231" name="Google Shape;231;p32"/>
          <p:cNvSpPr/>
          <p:nvPr/>
        </p:nvSpPr>
        <p:spPr>
          <a:xfrm>
            <a:off x="5768102" y="3157061"/>
            <a:ext cx="3084314" cy="25503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Average AUROC of 0.92 on Tox21 assays</a:t>
            </a:r>
            <a:endParaRPr b="0" i="0" sz="1250" u="none" cap="none" strike="noStrike"/>
          </a:p>
        </p:txBody>
      </p:sp>
      <p:sp>
        <p:nvSpPr>
          <p:cNvPr id="232" name="Google Shape;232;p32"/>
          <p:cNvSpPr/>
          <p:nvPr/>
        </p:nvSpPr>
        <p:spPr>
          <a:xfrm>
            <a:off x="5648563" y="3581757"/>
            <a:ext cx="8384262" cy="11430"/>
          </a:xfrm>
          <a:prstGeom prst="roundRect">
            <a:avLst>
              <a:gd fmla="val 58565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3" name="Google Shape;233;p32"/>
          <p:cNvPicPr preferRelativeResize="0"/>
          <p:nvPr/>
        </p:nvPicPr>
        <p:blipFill rotWithShape="1">
          <a:blip r:embed="rId7">
            <a:alphaModFix/>
          </a:blip>
          <a:srcRect b="0" l="0" r="0" t="0"/>
          <a:stretch/>
        </p:blipFill>
        <p:spPr>
          <a:xfrm>
            <a:off x="1427798" y="3611166"/>
            <a:ext cx="5017294" cy="930712"/>
          </a:xfrm>
          <a:prstGeom prst="rect">
            <a:avLst/>
          </a:prstGeom>
          <a:noFill/>
          <a:ln>
            <a:noFill/>
          </a:ln>
        </p:spPr>
      </p:pic>
      <p:pic>
        <p:nvPicPr>
          <p:cNvPr descr="preencoded.png" id="234" name="Google Shape;234;p32"/>
          <p:cNvPicPr preferRelativeResize="0"/>
          <p:nvPr/>
        </p:nvPicPr>
        <p:blipFill rotWithShape="1">
          <a:blip r:embed="rId8">
            <a:alphaModFix/>
          </a:blip>
          <a:srcRect b="0" l="0" r="0" t="0"/>
          <a:stretch/>
        </p:blipFill>
        <p:spPr>
          <a:xfrm>
            <a:off x="3824407" y="3936444"/>
            <a:ext cx="224076" cy="280154"/>
          </a:xfrm>
          <a:prstGeom prst="rect">
            <a:avLst/>
          </a:prstGeom>
          <a:noFill/>
          <a:ln>
            <a:noFill/>
          </a:ln>
        </p:spPr>
      </p:pic>
      <p:sp>
        <p:nvSpPr>
          <p:cNvPr id="235" name="Google Shape;235;p32"/>
          <p:cNvSpPr/>
          <p:nvPr/>
        </p:nvSpPr>
        <p:spPr>
          <a:xfrm>
            <a:off x="6604397" y="3770471"/>
            <a:ext cx="2091809" cy="261461"/>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272525"/>
              </a:buClr>
              <a:buSzPts val="1600"/>
              <a:buFont typeface="Petrona"/>
              <a:buNone/>
            </a:pPr>
            <a:r>
              <a:rPr b="1" i="0" lang="en-US" sz="1600" u="none" cap="none" strike="noStrike">
                <a:solidFill>
                  <a:srgbClr val="272525"/>
                </a:solidFill>
                <a:latin typeface="Petrona"/>
                <a:ea typeface="Petrona"/>
                <a:cs typeface="Petrona"/>
                <a:sym typeface="Petrona"/>
              </a:rPr>
              <a:t>Improved calibration</a:t>
            </a:r>
            <a:endParaRPr b="0" i="0" sz="1600" u="none" cap="none" strike="noStrike"/>
          </a:p>
        </p:txBody>
      </p:sp>
      <p:sp>
        <p:nvSpPr>
          <p:cNvPr id="236" name="Google Shape;236;p32"/>
          <p:cNvSpPr/>
          <p:nvPr/>
        </p:nvSpPr>
        <p:spPr>
          <a:xfrm>
            <a:off x="6604397" y="4127540"/>
            <a:ext cx="2438638" cy="25503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ECE below 0.05 for all endpoints</a:t>
            </a:r>
            <a:endParaRPr b="0" i="0" sz="1250" u="none" cap="none" strike="noStrike"/>
          </a:p>
        </p:txBody>
      </p:sp>
      <p:sp>
        <p:nvSpPr>
          <p:cNvPr id="237" name="Google Shape;237;p32"/>
          <p:cNvSpPr/>
          <p:nvPr/>
        </p:nvSpPr>
        <p:spPr>
          <a:xfrm>
            <a:off x="6484858" y="4552236"/>
            <a:ext cx="7547967" cy="11430"/>
          </a:xfrm>
          <a:prstGeom prst="roundRect">
            <a:avLst>
              <a:gd fmla="val 585650"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8" name="Google Shape;238;p32"/>
          <p:cNvPicPr preferRelativeResize="0"/>
          <p:nvPr/>
        </p:nvPicPr>
        <p:blipFill rotWithShape="1">
          <a:blip r:embed="rId9">
            <a:alphaModFix/>
          </a:blip>
          <a:srcRect b="0" l="0" r="0" t="0"/>
          <a:stretch/>
        </p:blipFill>
        <p:spPr>
          <a:xfrm>
            <a:off x="591503" y="4581644"/>
            <a:ext cx="6689765" cy="930712"/>
          </a:xfrm>
          <a:prstGeom prst="rect">
            <a:avLst/>
          </a:prstGeom>
          <a:noFill/>
          <a:ln>
            <a:noFill/>
          </a:ln>
        </p:spPr>
      </p:pic>
      <p:pic>
        <p:nvPicPr>
          <p:cNvPr descr="preencoded.png" id="239" name="Google Shape;239;p32"/>
          <p:cNvPicPr preferRelativeResize="0"/>
          <p:nvPr/>
        </p:nvPicPr>
        <p:blipFill rotWithShape="1">
          <a:blip r:embed="rId10">
            <a:alphaModFix/>
          </a:blip>
          <a:srcRect b="0" l="0" r="0" t="0"/>
          <a:stretch/>
        </p:blipFill>
        <p:spPr>
          <a:xfrm>
            <a:off x="3824288" y="4906923"/>
            <a:ext cx="224076" cy="280154"/>
          </a:xfrm>
          <a:prstGeom prst="rect">
            <a:avLst/>
          </a:prstGeom>
          <a:noFill/>
          <a:ln>
            <a:noFill/>
          </a:ln>
        </p:spPr>
      </p:pic>
      <p:sp>
        <p:nvSpPr>
          <p:cNvPr id="240" name="Google Shape;240;p32"/>
          <p:cNvSpPr/>
          <p:nvPr/>
        </p:nvSpPr>
        <p:spPr>
          <a:xfrm>
            <a:off x="7440573" y="4740950"/>
            <a:ext cx="2964299" cy="261461"/>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272525"/>
              </a:buClr>
              <a:buSzPts val="1600"/>
              <a:buFont typeface="Petrona"/>
              <a:buNone/>
            </a:pPr>
            <a:r>
              <a:rPr b="1" i="0" lang="en-US" sz="1600" u="none" cap="none" strike="noStrike">
                <a:solidFill>
                  <a:srgbClr val="272525"/>
                </a:solidFill>
                <a:latin typeface="Petrona"/>
                <a:ea typeface="Petrona"/>
                <a:cs typeface="Petrona"/>
                <a:sym typeface="Petrona"/>
              </a:rPr>
              <a:t>Out-of-distribution robustness</a:t>
            </a:r>
            <a:endParaRPr b="0" i="0" sz="1600" u="none" cap="none" strike="noStrike"/>
          </a:p>
        </p:txBody>
      </p:sp>
      <p:sp>
        <p:nvSpPr>
          <p:cNvPr id="241" name="Google Shape;241;p32"/>
          <p:cNvSpPr/>
          <p:nvPr/>
        </p:nvSpPr>
        <p:spPr>
          <a:xfrm>
            <a:off x="7440573" y="5098018"/>
            <a:ext cx="3188732" cy="25503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Error increases reduced from +7% to +2%</a:t>
            </a:r>
            <a:endParaRPr b="0" i="0" sz="1250" u="none" cap="none" strike="noStrike"/>
          </a:p>
        </p:txBody>
      </p:sp>
      <p:sp>
        <p:nvSpPr>
          <p:cNvPr id="242" name="Google Shape;242;p32"/>
          <p:cNvSpPr/>
          <p:nvPr/>
        </p:nvSpPr>
        <p:spPr>
          <a:xfrm>
            <a:off x="557808" y="5691545"/>
            <a:ext cx="13514784" cy="76509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Yan et al. propose MolToxPred, an ensemble of heterogeneous learners for small-molecule toxicity classification. Each model type offers complementary strengths: GBDTs excel on sparse fingerprint features, SVMs handle small-sample regimes well, and NNs capture non-linear interactions. They fuse predictions via a trainable stacking layer, calibrate the ensemble with isotonic regression, and demonstrate robust performance across internal and external test sets.</a:t>
            </a:r>
            <a:endParaRPr b="0" i="0" sz="1250" u="none" cap="none" strike="noStrike"/>
          </a:p>
        </p:txBody>
      </p:sp>
      <p:sp>
        <p:nvSpPr>
          <p:cNvPr id="243" name="Google Shape;243;p32"/>
          <p:cNvSpPr/>
          <p:nvPr/>
        </p:nvSpPr>
        <p:spPr>
          <a:xfrm>
            <a:off x="557808" y="6635829"/>
            <a:ext cx="13514784" cy="76509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250"/>
              <a:buFont typeface="Inter"/>
              <a:buNone/>
            </a:pPr>
            <a:r>
              <a:rPr b="0" i="0" lang="en-US" sz="1250" u="none" cap="none" strike="noStrike">
                <a:solidFill>
                  <a:srgbClr val="272525"/>
                </a:solidFill>
                <a:latin typeface="Inter"/>
                <a:ea typeface="Inter"/>
                <a:cs typeface="Inter"/>
                <a:sym typeface="Inter"/>
              </a:rPr>
              <a:t>For Phase IV, we adapted the MolToxPred stacking concept by training five independent FFNNs with different seeds and hyperparameters. We average their temperature-scaled softmax outputs and then apply conformal thresholds to the ensemble probabilities. Temperature scaling is optimized on a held-out validation split via minimizing negative log-likelihood, following their isotonic-calibration rationale.</a:t>
            </a:r>
            <a:endParaRPr b="0" i="0" sz="1250" u="none" cap="none" strike="noStrike"/>
          </a:p>
        </p:txBody>
      </p:sp>
      <p:pic>
        <p:nvPicPr>
          <p:cNvPr id="244" name="Google Shape;244;p32"/>
          <p:cNvPicPr preferRelativeResize="0"/>
          <p:nvPr/>
        </p:nvPicPr>
        <p:blipFill>
          <a:blip r:embed="rId11">
            <a:alphaModFix/>
          </a:blip>
          <a:stretch>
            <a:fillRect/>
          </a:stretch>
        </p:blipFill>
        <p:spPr>
          <a:xfrm>
            <a:off x="12830975" y="7767425"/>
            <a:ext cx="1946525" cy="462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p:nvPr/>
        </p:nvSpPr>
        <p:spPr>
          <a:xfrm>
            <a:off x="606266" y="478393"/>
            <a:ext cx="10782657" cy="568285"/>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00000"/>
              </a:buClr>
              <a:buSzPts val="3550"/>
              <a:buFont typeface="Petrona"/>
              <a:buNone/>
            </a:pPr>
            <a:r>
              <a:rPr b="1" i="0" lang="en-US" sz="3550" u="none" cap="none" strike="noStrike">
                <a:solidFill>
                  <a:srgbClr val="000000"/>
                </a:solidFill>
                <a:latin typeface="Petrona"/>
                <a:ea typeface="Petrona"/>
                <a:cs typeface="Petrona"/>
                <a:sym typeface="Petrona"/>
              </a:rPr>
              <a:t>Review of ML and DL Models for Toxicity Prediction</a:t>
            </a:r>
            <a:endParaRPr b="0" i="0" sz="3550" u="none" cap="none" strike="noStrike"/>
          </a:p>
        </p:txBody>
      </p:sp>
      <p:sp>
        <p:nvSpPr>
          <p:cNvPr id="251" name="Google Shape;251;p33"/>
          <p:cNvSpPr/>
          <p:nvPr/>
        </p:nvSpPr>
        <p:spPr>
          <a:xfrm>
            <a:off x="606266" y="1393031"/>
            <a:ext cx="1677233" cy="1011436"/>
          </a:xfrm>
          <a:prstGeom prst="roundRect">
            <a:avLst>
              <a:gd fmla="val 7193"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2" name="Google Shape;252;p33"/>
          <p:cNvPicPr preferRelativeResize="0"/>
          <p:nvPr/>
        </p:nvPicPr>
        <p:blipFill rotWithShape="1">
          <a:blip r:embed="rId3">
            <a:alphaModFix/>
          </a:blip>
          <a:srcRect b="0" l="0" r="0" t="0"/>
          <a:stretch/>
        </p:blipFill>
        <p:spPr>
          <a:xfrm>
            <a:off x="1323142" y="1746528"/>
            <a:ext cx="243483" cy="304443"/>
          </a:xfrm>
          <a:prstGeom prst="rect">
            <a:avLst/>
          </a:prstGeom>
          <a:noFill/>
          <a:ln>
            <a:noFill/>
          </a:ln>
        </p:spPr>
      </p:pic>
      <p:sp>
        <p:nvSpPr>
          <p:cNvPr id="253" name="Google Shape;253;p33"/>
          <p:cNvSpPr/>
          <p:nvPr/>
        </p:nvSpPr>
        <p:spPr>
          <a:xfrm>
            <a:off x="2456617" y="1566148"/>
            <a:ext cx="2273498" cy="284202"/>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Feature Engineering</a:t>
            </a:r>
            <a:endParaRPr b="0" i="0" sz="1750" u="none" cap="none" strike="noStrike"/>
          </a:p>
        </p:txBody>
      </p:sp>
      <p:sp>
        <p:nvSpPr>
          <p:cNvPr id="254" name="Google Shape;254;p33"/>
          <p:cNvSpPr/>
          <p:nvPr/>
        </p:nvSpPr>
        <p:spPr>
          <a:xfrm>
            <a:off x="2456617" y="1954173"/>
            <a:ext cx="3891439" cy="277178"/>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Fingerprints, descriptors, handling missing data</a:t>
            </a:r>
            <a:endParaRPr b="0" i="0" sz="1350" u="none" cap="none" strike="noStrike"/>
          </a:p>
        </p:txBody>
      </p:sp>
      <p:sp>
        <p:nvSpPr>
          <p:cNvPr id="255" name="Google Shape;255;p33"/>
          <p:cNvSpPr/>
          <p:nvPr/>
        </p:nvSpPr>
        <p:spPr>
          <a:xfrm>
            <a:off x="2370058" y="2394942"/>
            <a:ext cx="11567517" cy="11430"/>
          </a:xfrm>
          <a:prstGeom prst="roundRect">
            <a:avLst>
              <a:gd fmla="val 636531"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a:off x="606266" y="2491026"/>
            <a:ext cx="3354467" cy="1011436"/>
          </a:xfrm>
          <a:prstGeom prst="roundRect">
            <a:avLst>
              <a:gd fmla="val 7193"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7" name="Google Shape;257;p33"/>
          <p:cNvPicPr preferRelativeResize="0"/>
          <p:nvPr/>
        </p:nvPicPr>
        <p:blipFill rotWithShape="1">
          <a:blip r:embed="rId4">
            <a:alphaModFix/>
          </a:blip>
          <a:srcRect b="0" l="0" r="0" t="0"/>
          <a:stretch/>
        </p:blipFill>
        <p:spPr>
          <a:xfrm>
            <a:off x="2161699" y="2844522"/>
            <a:ext cx="243483" cy="304443"/>
          </a:xfrm>
          <a:prstGeom prst="rect">
            <a:avLst/>
          </a:prstGeom>
          <a:noFill/>
          <a:ln>
            <a:noFill/>
          </a:ln>
        </p:spPr>
      </p:pic>
      <p:sp>
        <p:nvSpPr>
          <p:cNvPr id="258" name="Google Shape;258;p33"/>
          <p:cNvSpPr/>
          <p:nvPr/>
        </p:nvSpPr>
        <p:spPr>
          <a:xfrm>
            <a:off x="4133850" y="2664143"/>
            <a:ext cx="2802493" cy="284202"/>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Class-Imbalance Remedies</a:t>
            </a:r>
            <a:endParaRPr b="0" i="0" sz="1750" u="none" cap="none" strike="noStrike"/>
          </a:p>
        </p:txBody>
      </p:sp>
      <p:sp>
        <p:nvSpPr>
          <p:cNvPr id="259" name="Google Shape;259;p33"/>
          <p:cNvSpPr/>
          <p:nvPr/>
        </p:nvSpPr>
        <p:spPr>
          <a:xfrm>
            <a:off x="4133850" y="3052167"/>
            <a:ext cx="3836075" cy="277178"/>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Techniques to handle uneven class distribution</a:t>
            </a:r>
            <a:endParaRPr b="0" i="0" sz="1350" u="none" cap="none" strike="noStrike"/>
          </a:p>
        </p:txBody>
      </p:sp>
      <p:sp>
        <p:nvSpPr>
          <p:cNvPr id="260" name="Google Shape;260;p33"/>
          <p:cNvSpPr/>
          <p:nvPr/>
        </p:nvSpPr>
        <p:spPr>
          <a:xfrm>
            <a:off x="4047292" y="3492937"/>
            <a:ext cx="9890284" cy="11430"/>
          </a:xfrm>
          <a:prstGeom prst="roundRect">
            <a:avLst>
              <a:gd fmla="val 636531"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a:off x="606266" y="3589020"/>
            <a:ext cx="5031700" cy="1011436"/>
          </a:xfrm>
          <a:prstGeom prst="roundRect">
            <a:avLst>
              <a:gd fmla="val 7193"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2" name="Google Shape;262;p33"/>
          <p:cNvPicPr preferRelativeResize="0"/>
          <p:nvPr/>
        </p:nvPicPr>
        <p:blipFill rotWithShape="1">
          <a:blip r:embed="rId5">
            <a:alphaModFix/>
          </a:blip>
          <a:srcRect b="0" l="0" r="0" t="0"/>
          <a:stretch/>
        </p:blipFill>
        <p:spPr>
          <a:xfrm>
            <a:off x="3000375" y="3942517"/>
            <a:ext cx="243483" cy="304443"/>
          </a:xfrm>
          <a:prstGeom prst="rect">
            <a:avLst/>
          </a:prstGeom>
          <a:noFill/>
          <a:ln>
            <a:noFill/>
          </a:ln>
        </p:spPr>
      </p:pic>
      <p:sp>
        <p:nvSpPr>
          <p:cNvPr id="263" name="Google Shape;263;p33"/>
          <p:cNvSpPr/>
          <p:nvPr/>
        </p:nvSpPr>
        <p:spPr>
          <a:xfrm>
            <a:off x="5811083" y="3762137"/>
            <a:ext cx="2273498" cy="284202"/>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Evaluation Metrics</a:t>
            </a:r>
            <a:endParaRPr b="0" i="0" sz="1750" u="none" cap="none" strike="noStrike"/>
          </a:p>
        </p:txBody>
      </p:sp>
      <p:sp>
        <p:nvSpPr>
          <p:cNvPr id="264" name="Google Shape;264;p33"/>
          <p:cNvSpPr/>
          <p:nvPr/>
        </p:nvSpPr>
        <p:spPr>
          <a:xfrm>
            <a:off x="5811083" y="4150162"/>
            <a:ext cx="3593663" cy="277178"/>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AUROC, ECE, AUPRC for model assessment</a:t>
            </a:r>
            <a:endParaRPr b="0" i="0" sz="1350" u="none" cap="none" strike="noStrike"/>
          </a:p>
        </p:txBody>
      </p:sp>
      <p:sp>
        <p:nvSpPr>
          <p:cNvPr id="265" name="Google Shape;265;p33"/>
          <p:cNvSpPr/>
          <p:nvPr/>
        </p:nvSpPr>
        <p:spPr>
          <a:xfrm>
            <a:off x="5724525" y="4590931"/>
            <a:ext cx="8213050" cy="11430"/>
          </a:xfrm>
          <a:prstGeom prst="roundRect">
            <a:avLst>
              <a:gd fmla="val 636531"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606266" y="4687014"/>
            <a:ext cx="6708934" cy="1011436"/>
          </a:xfrm>
          <a:prstGeom prst="roundRect">
            <a:avLst>
              <a:gd fmla="val 7193"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7" name="Google Shape;267;p33"/>
          <p:cNvPicPr preferRelativeResize="0"/>
          <p:nvPr/>
        </p:nvPicPr>
        <p:blipFill rotWithShape="1">
          <a:blip r:embed="rId6">
            <a:alphaModFix/>
          </a:blip>
          <a:srcRect b="0" l="0" r="0" t="0"/>
          <a:stretch/>
        </p:blipFill>
        <p:spPr>
          <a:xfrm>
            <a:off x="3838932" y="5040511"/>
            <a:ext cx="243483" cy="304443"/>
          </a:xfrm>
          <a:prstGeom prst="rect">
            <a:avLst/>
          </a:prstGeom>
          <a:noFill/>
          <a:ln>
            <a:noFill/>
          </a:ln>
        </p:spPr>
      </p:pic>
      <p:sp>
        <p:nvSpPr>
          <p:cNvPr id="268" name="Google Shape;268;p33"/>
          <p:cNvSpPr/>
          <p:nvPr/>
        </p:nvSpPr>
        <p:spPr>
          <a:xfrm>
            <a:off x="7488317" y="4860131"/>
            <a:ext cx="2453640" cy="284202"/>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72525"/>
              </a:buClr>
              <a:buSzPts val="1750"/>
              <a:buFont typeface="Petrona"/>
              <a:buNone/>
            </a:pPr>
            <a:r>
              <a:rPr b="1" i="0" lang="en-US" sz="1750" u="none" cap="none" strike="noStrike">
                <a:solidFill>
                  <a:srgbClr val="272525"/>
                </a:solidFill>
                <a:latin typeface="Petrona"/>
                <a:ea typeface="Petrona"/>
                <a:cs typeface="Petrona"/>
                <a:sym typeface="Petrona"/>
              </a:rPr>
              <a:t>Uncertainty Estimation</a:t>
            </a:r>
            <a:endParaRPr b="0" i="0" sz="1750" u="none" cap="none" strike="noStrike"/>
          </a:p>
        </p:txBody>
      </p:sp>
      <p:sp>
        <p:nvSpPr>
          <p:cNvPr id="269" name="Google Shape;269;p33"/>
          <p:cNvSpPr/>
          <p:nvPr/>
        </p:nvSpPr>
        <p:spPr>
          <a:xfrm>
            <a:off x="7488317" y="5248156"/>
            <a:ext cx="5481518" cy="277178"/>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Bayesian NN approximations, deep ensembles, conformal methods</a:t>
            </a:r>
            <a:endParaRPr b="0" i="0" sz="1350" u="none" cap="none" strike="noStrike"/>
          </a:p>
        </p:txBody>
      </p:sp>
      <p:sp>
        <p:nvSpPr>
          <p:cNvPr id="270" name="Google Shape;270;p33"/>
          <p:cNvSpPr/>
          <p:nvPr/>
        </p:nvSpPr>
        <p:spPr>
          <a:xfrm>
            <a:off x="606266" y="5893237"/>
            <a:ext cx="13417868" cy="831532"/>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Guo et al. survey a decade of toxicity-prediction methods, from classical QSAR and random forests to modern graph neural networks (GNNs) and deep FFNNs. A key takeaway is that while GNNs often outperform FFNNs on very large datasets, FFNNs coupled with rigorous preprocessing and data augmentation remain highly competitive, especially in low-resource settings.</a:t>
            </a:r>
            <a:endParaRPr b="0" i="0" sz="1350" u="none" cap="none" strike="noStrike"/>
          </a:p>
        </p:txBody>
      </p:sp>
      <p:sp>
        <p:nvSpPr>
          <p:cNvPr id="271" name="Google Shape;271;p33"/>
          <p:cNvSpPr/>
          <p:nvPr/>
        </p:nvSpPr>
        <p:spPr>
          <a:xfrm>
            <a:off x="606266" y="6919555"/>
            <a:ext cx="13417868" cy="831532"/>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350" u="none" cap="none" strike="noStrike">
                <a:solidFill>
                  <a:srgbClr val="272525"/>
                </a:solidFill>
                <a:latin typeface="Inter"/>
                <a:ea typeface="Inter"/>
                <a:cs typeface="Inter"/>
                <a:sym typeface="Inter"/>
              </a:rPr>
              <a:t>We incorporated nearly all of Guo et al.'s preprocessing recommendations: descriptor scaling &amp; normalization, variance thresholding, and SMILES augmentation. Their review convinced us to prune low-variance features, to track ECE during training, and to implement both MC-Dropout and ensembles so we could compare cost–benefit trade-offs empirically.</a:t>
            </a:r>
            <a:endParaRPr b="0" i="0" sz="1350" u="none" cap="none" strike="noStrike"/>
          </a:p>
        </p:txBody>
      </p:sp>
      <p:pic>
        <p:nvPicPr>
          <p:cNvPr id="272" name="Google Shape;272;p33"/>
          <p:cNvPicPr preferRelativeResize="0"/>
          <p:nvPr/>
        </p:nvPicPr>
        <p:blipFill>
          <a:blip r:embed="rId7">
            <a:alphaModFix/>
          </a:blip>
          <a:stretch>
            <a:fillRect/>
          </a:stretch>
        </p:blipFill>
        <p:spPr>
          <a:xfrm>
            <a:off x="12830975" y="7767425"/>
            <a:ext cx="1946525" cy="462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